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13" r:id="rId5"/>
    <p:sldId id="430" r:id="rId6"/>
    <p:sldId id="366" r:id="rId7"/>
    <p:sldId id="431" r:id="rId8"/>
    <p:sldId id="432" r:id="rId9"/>
    <p:sldId id="433" r:id="rId10"/>
    <p:sldId id="434" r:id="rId11"/>
    <p:sldId id="415" r:id="rId12"/>
    <p:sldId id="428" r:id="rId13"/>
    <p:sldId id="435" r:id="rId14"/>
    <p:sldId id="436" r:id="rId15"/>
    <p:sldId id="422" r:id="rId16"/>
    <p:sldId id="423" r:id="rId17"/>
    <p:sldId id="424" r:id="rId18"/>
    <p:sldId id="437" r:id="rId19"/>
    <p:sldId id="438" r:id="rId20"/>
    <p:sldId id="439" r:id="rId21"/>
    <p:sldId id="440"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0066CC"/>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BBDD95-74E6-4A77-A841-7CBC7167D314}" v="92" dt="2019-07-22T10:53:50.5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65" autoAdjust="0"/>
    <p:restoredTop sz="94660"/>
  </p:normalViewPr>
  <p:slideViewPr>
    <p:cSldViewPr snapToGrid="0">
      <p:cViewPr varScale="1">
        <p:scale>
          <a:sx n="127" d="100"/>
          <a:sy n="127" d="100"/>
        </p:scale>
        <p:origin x="107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08/01/2020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08/01/2020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08/01/2020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08/01/2020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08/01/2020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08/01/2020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08/01/2020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08/01/2020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08/01/2020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08/01/2020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08/01/2020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08/01/2020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urvey.zohopublic.eu/zs/V2BBWx" TargetMode="External"/><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hyperlink" Target="https://classroomsecrets.co.uk/content-domain-filter/?fwp_contentdomain=1c1" TargetMode="External"/><Relationship Id="rId7"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number-bonds-within-10-year-1-addition-and-subtraction-resource-pack" TargetMode="External"/><Relationship Id="rId5" Type="http://schemas.openxmlformats.org/officeDocument/2006/relationships/hyperlink" Target="https://classroomsecrets.co.uk/category/maths/year-1/autumn-block-2-addition-and-subtraction/" TargetMode="External"/><Relationship Id="rId4" Type="http://schemas.openxmlformats.org/officeDocument/2006/relationships/hyperlink" Target="https://classroomsecrets.co.uk/content-domain-filter/?fwp_contentdomain=1c4"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3"/>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prstClr val="black"/>
              </a:solidFill>
              <a:latin typeface="Century Gothic" panose="020B0502020202020204" pitchFamily="34" charset="0"/>
            </a:endParaRPr>
          </a:p>
        </p:txBody>
      </p:sp>
      <p:pic>
        <p:nvPicPr>
          <p:cNvPr id="6" name="Picture 5" descr="A close up of a sign&#10;&#10;Description generated with high confidence">
            <a:extLst>
              <a:ext uri="{FF2B5EF4-FFF2-40B4-BE49-F238E27FC236}">
                <a16:creationId xmlns:a16="http://schemas.microsoft.com/office/drawing/2014/main" id="{07D53C7C-D371-4B79-B933-F31861D5599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37C1AFE3-A198-4F50-AFE6-AFD040704E0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pic>
        <p:nvPicPr>
          <p:cNvPr id="7" name="Picture 6">
            <a:extLst>
              <a:ext uri="{FF2B5EF4-FFF2-40B4-BE49-F238E27FC236}">
                <a16:creationId xmlns:a16="http://schemas.microsoft.com/office/drawing/2014/main" id="{CC4C7D8F-79F1-4D99-B1B8-B4D268413A93}"/>
              </a:ext>
            </a:extLst>
          </p:cNvPr>
          <p:cNvPicPr>
            <a:picLocks noChangeAspect="1"/>
          </p:cNvPicPr>
          <p:nvPr/>
        </p:nvPicPr>
        <p:blipFill rotWithShape="1">
          <a:blip r:embed="rId5">
            <a:extLst>
              <a:ext uri="{28A0092B-C50C-407E-A947-70E740481C1C}">
                <a14:useLocalDpi xmlns:a14="http://schemas.microsoft.com/office/drawing/2010/main" val="0"/>
              </a:ext>
            </a:extLst>
          </a:blip>
          <a:srcRect l="13700" t="23732" r="13700" b="35836"/>
          <a:stretch/>
        </p:blipFill>
        <p:spPr>
          <a:xfrm>
            <a:off x="1828799" y="755374"/>
            <a:ext cx="5486401" cy="2160104"/>
          </a:xfrm>
          <a:prstGeom prst="rect">
            <a:avLst/>
          </a:prstGeom>
        </p:spPr>
      </p:pic>
    </p:spTree>
    <p:extLst>
      <p:ext uri="{BB962C8B-B14F-4D97-AF65-F5344CB8AC3E}">
        <p14:creationId xmlns:p14="http://schemas.microsoft.com/office/powerpoint/2010/main" val="2495394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0" name="Picture 19" descr="A close up of a sign&#10;&#10;Description generated with high confidence">
            <a:extLst>
              <a:ext uri="{FF2B5EF4-FFF2-40B4-BE49-F238E27FC236}">
                <a16:creationId xmlns:a16="http://schemas.microsoft.com/office/drawing/2014/main" id="{3A3FC89D-A24B-43C6-B4C1-AAD2B9B184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1" name="TextBox 8">
            <a:extLst>
              <a:ext uri="{FF2B5EF4-FFF2-40B4-BE49-F238E27FC236}">
                <a16:creationId xmlns:a16="http://schemas.microsoft.com/office/drawing/2014/main" id="{FEA55BDE-50C5-44A7-B884-D801DF0EA5F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22" name="Picture 21">
            <a:extLst>
              <a:ext uri="{FF2B5EF4-FFF2-40B4-BE49-F238E27FC236}">
                <a16:creationId xmlns:a16="http://schemas.microsoft.com/office/drawing/2014/main" id="{4525320C-5865-4677-8538-9E8126DB104E}"/>
              </a:ext>
            </a:extLst>
          </p:cNvPr>
          <p:cNvPicPr>
            <a:picLocks noChangeAspect="1"/>
          </p:cNvPicPr>
          <p:nvPr/>
        </p:nvPicPr>
        <p:blipFill>
          <a:blip r:embed="rId4"/>
          <a:stretch>
            <a:fillRect/>
          </a:stretch>
        </p:blipFill>
        <p:spPr>
          <a:xfrm>
            <a:off x="115438" y="148682"/>
            <a:ext cx="8913124" cy="6322100"/>
          </a:xfrm>
          <a:prstGeom prst="rect">
            <a:avLst/>
          </a:prstGeom>
        </p:spPr>
      </p:pic>
      <p:sp>
        <p:nvSpPr>
          <p:cNvPr id="23" name="Rectangle 22">
            <a:extLst>
              <a:ext uri="{FF2B5EF4-FFF2-40B4-BE49-F238E27FC236}">
                <a16:creationId xmlns:a16="http://schemas.microsoft.com/office/drawing/2014/main" id="{ADC7021E-0A9D-4A15-B529-A3F69212FD0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Danny says all his cards show number bonds to 9. Is he correct?</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24" name="Table 23">
            <a:extLst>
              <a:ext uri="{FF2B5EF4-FFF2-40B4-BE49-F238E27FC236}">
                <a16:creationId xmlns:a16="http://schemas.microsoft.com/office/drawing/2014/main" id="{8BF253E1-1DC0-4118-853F-68A7B8A4A76F}"/>
              </a:ext>
            </a:extLst>
          </p:cNvPr>
          <p:cNvGraphicFramePr>
            <a:graphicFrameLocks noGrp="1"/>
          </p:cNvGraphicFramePr>
          <p:nvPr>
            <p:extLst>
              <p:ext uri="{D42A27DB-BD31-4B8C-83A1-F6EECF244321}">
                <p14:modId xmlns:p14="http://schemas.microsoft.com/office/powerpoint/2010/main" val="2147490054"/>
              </p:ext>
            </p:extLst>
          </p:nvPr>
        </p:nvGraphicFramePr>
        <p:xfrm>
          <a:off x="1368813" y="1583547"/>
          <a:ext cx="4817834" cy="4752000"/>
        </p:xfrm>
        <a:graphic>
          <a:graphicData uri="http://schemas.openxmlformats.org/drawingml/2006/table">
            <a:tbl>
              <a:tblPr firstRow="1" bandRow="1">
                <a:tableStyleId>{5C22544A-7EE6-4342-B048-85BDC9FD1C3A}</a:tableStyleId>
              </a:tblPr>
              <a:tblGrid>
                <a:gridCol w="2806152">
                  <a:extLst>
                    <a:ext uri="{9D8B030D-6E8A-4147-A177-3AD203B41FA5}">
                      <a16:colId xmlns:a16="http://schemas.microsoft.com/office/drawing/2014/main" val="885188711"/>
                    </a:ext>
                  </a:extLst>
                </a:gridCol>
                <a:gridCol w="2011682">
                  <a:extLst>
                    <a:ext uri="{9D8B030D-6E8A-4147-A177-3AD203B41FA5}">
                      <a16:colId xmlns:a16="http://schemas.microsoft.com/office/drawing/2014/main" val="2845685687"/>
                    </a:ext>
                  </a:extLst>
                </a:gridCol>
              </a:tblGrid>
              <a:tr h="1584000">
                <a:tc>
                  <a:txBody>
                    <a:bodyPr/>
                    <a:lstStyle/>
                    <a:p>
                      <a:pPr algn="l"/>
                      <a:r>
                        <a:rPr lang="en-GB" sz="2300" b="1" dirty="0">
                          <a:solidFill>
                            <a:schemeClr val="tx1"/>
                          </a:solidFill>
                          <a:latin typeface="Century Gothic" panose="020B0502020202020204" pitchFamily="34" charset="0"/>
                        </a:rPr>
                        <a:t>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23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633239"/>
                  </a:ext>
                </a:extLst>
              </a:tr>
              <a:tr h="1584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3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B.</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3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 </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1411602"/>
                  </a:ext>
                </a:extLst>
              </a:tr>
              <a:tr h="1584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3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C.</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23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2007087"/>
                  </a:ext>
                </a:extLst>
              </a:tr>
            </a:tbl>
          </a:graphicData>
        </a:graphic>
      </p:graphicFrame>
    </p:spTree>
    <p:extLst>
      <p:ext uri="{BB962C8B-B14F-4D97-AF65-F5344CB8AC3E}">
        <p14:creationId xmlns:p14="http://schemas.microsoft.com/office/powerpoint/2010/main" val="35649360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0" name="Picture 19" descr="A close up of a sign&#10;&#10;Description generated with high confidence">
            <a:extLst>
              <a:ext uri="{FF2B5EF4-FFF2-40B4-BE49-F238E27FC236}">
                <a16:creationId xmlns:a16="http://schemas.microsoft.com/office/drawing/2014/main" id="{0CC023D3-206F-419D-8A73-1CA4D3E88F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1" name="TextBox 8">
            <a:extLst>
              <a:ext uri="{FF2B5EF4-FFF2-40B4-BE49-F238E27FC236}">
                <a16:creationId xmlns:a16="http://schemas.microsoft.com/office/drawing/2014/main" id="{E3F4658F-485E-47E8-91A7-7200F67C03CB}"/>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23" name="Picture 22">
            <a:extLst>
              <a:ext uri="{FF2B5EF4-FFF2-40B4-BE49-F238E27FC236}">
                <a16:creationId xmlns:a16="http://schemas.microsoft.com/office/drawing/2014/main" id="{A4037844-16C2-4636-9E58-1DC28629BDA3}"/>
              </a:ext>
            </a:extLst>
          </p:cNvPr>
          <p:cNvPicPr>
            <a:picLocks noChangeAspect="1"/>
          </p:cNvPicPr>
          <p:nvPr/>
        </p:nvPicPr>
        <p:blipFill>
          <a:blip r:embed="rId4"/>
          <a:stretch>
            <a:fillRect/>
          </a:stretch>
        </p:blipFill>
        <p:spPr>
          <a:xfrm>
            <a:off x="115438" y="148682"/>
            <a:ext cx="8913124" cy="6322100"/>
          </a:xfrm>
          <a:prstGeom prst="rect">
            <a:avLst/>
          </a:prstGeom>
        </p:spPr>
      </p:pic>
      <p:sp>
        <p:nvSpPr>
          <p:cNvPr id="24" name="Rectangle 23">
            <a:extLst>
              <a:ext uri="{FF2B5EF4-FFF2-40B4-BE49-F238E27FC236}">
                <a16:creationId xmlns:a16="http://schemas.microsoft.com/office/drawing/2014/main" id="{826525E8-1092-47A5-89E3-E444771C887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Danny says all his cards show number bonds to 9. Is he correct?</a:t>
            </a:r>
          </a:p>
          <a:p>
            <a:pPr algn="ctr"/>
            <a:r>
              <a:rPr lang="en-GB" sz="2000" b="1" dirty="0">
                <a:solidFill>
                  <a:srgbClr val="FF0000"/>
                </a:solidFill>
                <a:latin typeface="Century Gothic" panose="020B0502020202020204" pitchFamily="34" charset="0"/>
              </a:rPr>
              <a:t>No</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27" name="Table 26">
            <a:extLst>
              <a:ext uri="{FF2B5EF4-FFF2-40B4-BE49-F238E27FC236}">
                <a16:creationId xmlns:a16="http://schemas.microsoft.com/office/drawing/2014/main" id="{D2E6E0CD-5BD7-4EDC-AD93-9B3DC89CFF82}"/>
              </a:ext>
            </a:extLst>
          </p:cNvPr>
          <p:cNvGraphicFramePr>
            <a:graphicFrameLocks noGrp="1"/>
          </p:cNvGraphicFramePr>
          <p:nvPr>
            <p:extLst>
              <p:ext uri="{D42A27DB-BD31-4B8C-83A1-F6EECF244321}">
                <p14:modId xmlns:p14="http://schemas.microsoft.com/office/powerpoint/2010/main" val="1415170085"/>
              </p:ext>
            </p:extLst>
          </p:nvPr>
        </p:nvGraphicFramePr>
        <p:xfrm>
          <a:off x="1368813" y="1583547"/>
          <a:ext cx="4817834" cy="4752000"/>
        </p:xfrm>
        <a:graphic>
          <a:graphicData uri="http://schemas.openxmlformats.org/drawingml/2006/table">
            <a:tbl>
              <a:tblPr firstRow="1" bandRow="1">
                <a:tableStyleId>{5C22544A-7EE6-4342-B048-85BDC9FD1C3A}</a:tableStyleId>
              </a:tblPr>
              <a:tblGrid>
                <a:gridCol w="2806152">
                  <a:extLst>
                    <a:ext uri="{9D8B030D-6E8A-4147-A177-3AD203B41FA5}">
                      <a16:colId xmlns:a16="http://schemas.microsoft.com/office/drawing/2014/main" val="885188711"/>
                    </a:ext>
                  </a:extLst>
                </a:gridCol>
                <a:gridCol w="2011682">
                  <a:extLst>
                    <a:ext uri="{9D8B030D-6E8A-4147-A177-3AD203B41FA5}">
                      <a16:colId xmlns:a16="http://schemas.microsoft.com/office/drawing/2014/main" val="2845685687"/>
                    </a:ext>
                  </a:extLst>
                </a:gridCol>
              </a:tblGrid>
              <a:tr h="1584000">
                <a:tc>
                  <a:txBody>
                    <a:bodyPr/>
                    <a:lstStyle/>
                    <a:p>
                      <a:pPr algn="l"/>
                      <a:r>
                        <a:rPr lang="en-GB" sz="2300" b="1" dirty="0">
                          <a:solidFill>
                            <a:srgbClr val="FF0000"/>
                          </a:solidFill>
                          <a:latin typeface="Century Gothic" panose="020B0502020202020204" pitchFamily="34" charset="0"/>
                        </a:rPr>
                        <a:t>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23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633239"/>
                  </a:ext>
                </a:extLst>
              </a:tr>
              <a:tr h="1584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300" b="1" i="0" u="none" strike="noStrike" kern="1200" cap="none" spc="0" normalizeH="0" baseline="0" noProof="0" dirty="0">
                          <a:ln>
                            <a:noFill/>
                          </a:ln>
                          <a:solidFill>
                            <a:schemeClr val="bg1">
                              <a:lumMod val="65000"/>
                            </a:schemeClr>
                          </a:solidFill>
                          <a:effectLst/>
                          <a:uLnTx/>
                          <a:uFillTx/>
                          <a:latin typeface="Century Gothic" panose="020B0502020202020204" pitchFamily="34" charset="0"/>
                          <a:ea typeface="+mn-ea"/>
                          <a:cs typeface="+mn-cs"/>
                        </a:rPr>
                        <a:t>B.</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3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 </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1411602"/>
                  </a:ext>
                </a:extLst>
              </a:tr>
              <a:tr h="1584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300" b="1" i="0" u="none" strike="noStrike" kern="1200" cap="none" spc="0" normalizeH="0" baseline="0" noProof="0" dirty="0">
                          <a:ln>
                            <a:noFill/>
                          </a:ln>
                          <a:solidFill>
                            <a:schemeClr val="bg1">
                              <a:lumMod val="65000"/>
                            </a:schemeClr>
                          </a:solidFill>
                          <a:effectLst/>
                          <a:uLnTx/>
                          <a:uFillTx/>
                          <a:latin typeface="Century Gothic" panose="020B0502020202020204" pitchFamily="34" charset="0"/>
                          <a:ea typeface="+mn-ea"/>
                          <a:cs typeface="+mn-cs"/>
                        </a:rPr>
                        <a:t>C.</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23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2007087"/>
                  </a:ext>
                </a:extLst>
              </a:tr>
            </a:tbl>
          </a:graphicData>
        </a:graphic>
      </p:graphicFrame>
    </p:spTree>
    <p:extLst>
      <p:ext uri="{BB962C8B-B14F-4D97-AF65-F5344CB8AC3E}">
        <p14:creationId xmlns:p14="http://schemas.microsoft.com/office/powerpoint/2010/main" val="659558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Jane is making number bonds to 9.</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Which is the odd one out? Explain why. </a:t>
            </a:r>
          </a:p>
          <a:p>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29" name="Oval 28">
            <a:extLst>
              <a:ext uri="{FF2B5EF4-FFF2-40B4-BE49-F238E27FC236}">
                <a16:creationId xmlns:a16="http://schemas.microsoft.com/office/drawing/2014/main" id="{7F4C5AAD-471C-4815-AAEA-C8C025FC421B}"/>
              </a:ext>
            </a:extLst>
          </p:cNvPr>
          <p:cNvSpPr/>
          <p:nvPr/>
        </p:nvSpPr>
        <p:spPr>
          <a:xfrm>
            <a:off x="1027172" y="1412758"/>
            <a:ext cx="579784" cy="527077"/>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400" dirty="0">
              <a:solidFill>
                <a:schemeClr val="tx1"/>
              </a:solidFill>
              <a:latin typeface="SassoonCRInfantMedium" panose="02000603020000020003" pitchFamily="2" charset="0"/>
            </a:endParaRPr>
          </a:p>
        </p:txBody>
      </p:sp>
      <p:sp>
        <p:nvSpPr>
          <p:cNvPr id="30" name="Oval 29">
            <a:extLst>
              <a:ext uri="{FF2B5EF4-FFF2-40B4-BE49-F238E27FC236}">
                <a16:creationId xmlns:a16="http://schemas.microsoft.com/office/drawing/2014/main" id="{F7EBB0CC-694C-4C9A-A185-B2766FA92345}"/>
              </a:ext>
            </a:extLst>
          </p:cNvPr>
          <p:cNvSpPr/>
          <p:nvPr/>
        </p:nvSpPr>
        <p:spPr>
          <a:xfrm>
            <a:off x="1764078" y="1412758"/>
            <a:ext cx="579784" cy="527077"/>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400" dirty="0">
              <a:solidFill>
                <a:schemeClr val="tx1"/>
              </a:solidFill>
              <a:latin typeface="SassoonCRInfantMedium" panose="02000603020000020003" pitchFamily="2" charset="0"/>
            </a:endParaRPr>
          </a:p>
        </p:txBody>
      </p:sp>
      <p:sp>
        <p:nvSpPr>
          <p:cNvPr id="31" name="Oval 30">
            <a:extLst>
              <a:ext uri="{FF2B5EF4-FFF2-40B4-BE49-F238E27FC236}">
                <a16:creationId xmlns:a16="http://schemas.microsoft.com/office/drawing/2014/main" id="{84108635-C244-4E50-96BA-7E9279E7A224}"/>
              </a:ext>
            </a:extLst>
          </p:cNvPr>
          <p:cNvSpPr/>
          <p:nvPr/>
        </p:nvSpPr>
        <p:spPr>
          <a:xfrm>
            <a:off x="1027172" y="2104969"/>
            <a:ext cx="579784" cy="52707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400" dirty="0">
              <a:solidFill>
                <a:schemeClr val="tx1"/>
              </a:solidFill>
              <a:latin typeface="SassoonCRInfantMedium" panose="02000603020000020003" pitchFamily="2" charset="0"/>
            </a:endParaRPr>
          </a:p>
        </p:txBody>
      </p:sp>
      <p:sp>
        <p:nvSpPr>
          <p:cNvPr id="32" name="Oval 31">
            <a:extLst>
              <a:ext uri="{FF2B5EF4-FFF2-40B4-BE49-F238E27FC236}">
                <a16:creationId xmlns:a16="http://schemas.microsoft.com/office/drawing/2014/main" id="{27F73049-C519-4A13-B41B-2264C07D8EAB}"/>
              </a:ext>
            </a:extLst>
          </p:cNvPr>
          <p:cNvSpPr/>
          <p:nvPr/>
        </p:nvSpPr>
        <p:spPr>
          <a:xfrm>
            <a:off x="1764078" y="2104969"/>
            <a:ext cx="579784" cy="52707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400" dirty="0">
              <a:solidFill>
                <a:schemeClr val="tx1"/>
              </a:solidFill>
              <a:latin typeface="SassoonCRInfantMedium" panose="02000603020000020003" pitchFamily="2" charset="0"/>
            </a:endParaRPr>
          </a:p>
        </p:txBody>
      </p:sp>
      <p:sp>
        <p:nvSpPr>
          <p:cNvPr id="33" name="Oval 32">
            <a:extLst>
              <a:ext uri="{FF2B5EF4-FFF2-40B4-BE49-F238E27FC236}">
                <a16:creationId xmlns:a16="http://schemas.microsoft.com/office/drawing/2014/main" id="{BE279986-B486-4AC7-9952-4CF03465B14F}"/>
              </a:ext>
            </a:extLst>
          </p:cNvPr>
          <p:cNvSpPr/>
          <p:nvPr/>
        </p:nvSpPr>
        <p:spPr>
          <a:xfrm>
            <a:off x="2500984" y="1412758"/>
            <a:ext cx="579784" cy="527077"/>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400" dirty="0">
              <a:solidFill>
                <a:schemeClr val="tx1"/>
              </a:solidFill>
              <a:latin typeface="SassoonCRInfantMedium" panose="02000603020000020003" pitchFamily="2" charset="0"/>
            </a:endParaRPr>
          </a:p>
        </p:txBody>
      </p:sp>
      <p:sp>
        <p:nvSpPr>
          <p:cNvPr id="34" name="Oval 33">
            <a:extLst>
              <a:ext uri="{FF2B5EF4-FFF2-40B4-BE49-F238E27FC236}">
                <a16:creationId xmlns:a16="http://schemas.microsoft.com/office/drawing/2014/main" id="{85D7E10F-1CBF-4C0B-9120-A35390F97937}"/>
              </a:ext>
            </a:extLst>
          </p:cNvPr>
          <p:cNvSpPr/>
          <p:nvPr/>
        </p:nvSpPr>
        <p:spPr>
          <a:xfrm>
            <a:off x="2500984" y="2104969"/>
            <a:ext cx="579784" cy="52707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400" dirty="0">
              <a:solidFill>
                <a:schemeClr val="tx1"/>
              </a:solidFill>
              <a:latin typeface="SassoonCRInfantMedium" panose="02000603020000020003" pitchFamily="2" charset="0"/>
            </a:endParaRPr>
          </a:p>
        </p:txBody>
      </p:sp>
      <p:sp>
        <p:nvSpPr>
          <p:cNvPr id="35" name="Oval 34">
            <a:extLst>
              <a:ext uri="{FF2B5EF4-FFF2-40B4-BE49-F238E27FC236}">
                <a16:creationId xmlns:a16="http://schemas.microsoft.com/office/drawing/2014/main" id="{852DB583-F75C-4814-9D59-B17CA034B1C4}"/>
              </a:ext>
            </a:extLst>
          </p:cNvPr>
          <p:cNvSpPr/>
          <p:nvPr/>
        </p:nvSpPr>
        <p:spPr>
          <a:xfrm>
            <a:off x="3237892" y="1412758"/>
            <a:ext cx="579784" cy="527077"/>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400" dirty="0">
              <a:solidFill>
                <a:schemeClr val="tx1"/>
              </a:solidFill>
              <a:latin typeface="SassoonCRInfantMedium" panose="02000603020000020003" pitchFamily="2" charset="0"/>
            </a:endParaRPr>
          </a:p>
        </p:txBody>
      </p:sp>
      <p:graphicFrame>
        <p:nvGraphicFramePr>
          <p:cNvPr id="36" name="Table 35">
            <a:extLst>
              <a:ext uri="{FF2B5EF4-FFF2-40B4-BE49-F238E27FC236}">
                <a16:creationId xmlns:a16="http://schemas.microsoft.com/office/drawing/2014/main" id="{8AE2469D-4CBC-4967-8805-7F499D2E8EA9}"/>
              </a:ext>
            </a:extLst>
          </p:cNvPr>
          <p:cNvGraphicFramePr>
            <a:graphicFrameLocks noGrp="1"/>
          </p:cNvGraphicFramePr>
          <p:nvPr>
            <p:extLst>
              <p:ext uri="{D42A27DB-BD31-4B8C-83A1-F6EECF244321}">
                <p14:modId xmlns:p14="http://schemas.microsoft.com/office/powerpoint/2010/main" val="2929518080"/>
              </p:ext>
            </p:extLst>
          </p:nvPr>
        </p:nvGraphicFramePr>
        <p:xfrm>
          <a:off x="5073364" y="1674870"/>
          <a:ext cx="2471533" cy="597242"/>
        </p:xfrm>
        <a:graphic>
          <a:graphicData uri="http://schemas.openxmlformats.org/drawingml/2006/table">
            <a:tbl>
              <a:tblPr firstRow="1" bandRow="1">
                <a:tableStyleId>{5C22544A-7EE6-4342-B048-85BDC9FD1C3A}</a:tableStyleId>
              </a:tblPr>
              <a:tblGrid>
                <a:gridCol w="637762">
                  <a:extLst>
                    <a:ext uri="{9D8B030D-6E8A-4147-A177-3AD203B41FA5}">
                      <a16:colId xmlns:a16="http://schemas.microsoft.com/office/drawing/2014/main" val="2372494306"/>
                    </a:ext>
                  </a:extLst>
                </a:gridCol>
                <a:gridCol w="279950">
                  <a:extLst>
                    <a:ext uri="{9D8B030D-6E8A-4147-A177-3AD203B41FA5}">
                      <a16:colId xmlns:a16="http://schemas.microsoft.com/office/drawing/2014/main" val="1925856628"/>
                    </a:ext>
                  </a:extLst>
                </a:gridCol>
                <a:gridCol w="637762">
                  <a:extLst>
                    <a:ext uri="{9D8B030D-6E8A-4147-A177-3AD203B41FA5}">
                      <a16:colId xmlns:a16="http://schemas.microsoft.com/office/drawing/2014/main" val="2011714711"/>
                    </a:ext>
                  </a:extLst>
                </a:gridCol>
                <a:gridCol w="278297">
                  <a:extLst>
                    <a:ext uri="{9D8B030D-6E8A-4147-A177-3AD203B41FA5}">
                      <a16:colId xmlns:a16="http://schemas.microsoft.com/office/drawing/2014/main" val="2509898397"/>
                    </a:ext>
                  </a:extLst>
                </a:gridCol>
                <a:gridCol w="637762">
                  <a:extLst>
                    <a:ext uri="{9D8B030D-6E8A-4147-A177-3AD203B41FA5}">
                      <a16:colId xmlns:a16="http://schemas.microsoft.com/office/drawing/2014/main" val="701327416"/>
                    </a:ext>
                  </a:extLst>
                </a:gridCol>
              </a:tblGrid>
              <a:tr h="597242">
                <a:tc>
                  <a:txBody>
                    <a:bodyPr/>
                    <a:lstStyle/>
                    <a:p>
                      <a:pPr algn="ctr"/>
                      <a:r>
                        <a:rPr lang="en-GB" sz="2800" dirty="0">
                          <a:solidFill>
                            <a:schemeClr val="tx1"/>
                          </a:solidFill>
                          <a:latin typeface="Century Gothic" panose="020B0502020202020204" pitchFamily="34" charset="0"/>
                        </a:rPr>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dirty="0">
                          <a:solidFill>
                            <a:schemeClr val="tx1"/>
                          </a:solidFill>
                          <a:latin typeface="Century Gothic" panose="020B0502020202020204" pitchFamily="34" charset="0"/>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dirty="0">
                          <a:solidFill>
                            <a:schemeClr val="tx1"/>
                          </a:solidFill>
                          <a:latin typeface="Century Gothic" panose="020B0502020202020204" pitchFamily="34" charset="0"/>
                        </a:rPr>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737626"/>
                  </a:ext>
                </a:extLst>
              </a:tr>
            </a:tbl>
          </a:graphicData>
        </a:graphic>
      </p:graphicFrame>
      <p:grpSp>
        <p:nvGrpSpPr>
          <p:cNvPr id="37" name="Group 36">
            <a:extLst>
              <a:ext uri="{FF2B5EF4-FFF2-40B4-BE49-F238E27FC236}">
                <a16:creationId xmlns:a16="http://schemas.microsoft.com/office/drawing/2014/main" id="{27F6B9D0-7FF1-42B2-94F6-B1B724617E72}"/>
              </a:ext>
            </a:extLst>
          </p:cNvPr>
          <p:cNvGrpSpPr/>
          <p:nvPr/>
        </p:nvGrpSpPr>
        <p:grpSpPr>
          <a:xfrm>
            <a:off x="1127308" y="2772059"/>
            <a:ext cx="2572936" cy="2547696"/>
            <a:chOff x="404465" y="1586667"/>
            <a:chExt cx="901798" cy="892952"/>
          </a:xfrm>
          <a:solidFill>
            <a:schemeClr val="bg1"/>
          </a:solidFill>
        </p:grpSpPr>
        <p:sp>
          <p:nvSpPr>
            <p:cNvPr id="38" name="Oval 37">
              <a:extLst>
                <a:ext uri="{FF2B5EF4-FFF2-40B4-BE49-F238E27FC236}">
                  <a16:creationId xmlns:a16="http://schemas.microsoft.com/office/drawing/2014/main" id="{6719F27E-8736-429D-91F7-5C86719EAB3F}"/>
                </a:ext>
              </a:extLst>
            </p:cNvPr>
            <p:cNvSpPr/>
            <p:nvPr/>
          </p:nvSpPr>
          <p:spPr>
            <a:xfrm rot="16200000">
              <a:off x="404465" y="1847542"/>
              <a:ext cx="360000" cy="360000"/>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2800" b="1" dirty="0">
                <a:solidFill>
                  <a:schemeClr val="tx1"/>
                </a:solidFill>
                <a:latin typeface="Century Gothic" panose="020B0502020202020204" pitchFamily="34" charset="0"/>
              </a:endParaRPr>
            </a:p>
          </p:txBody>
        </p:sp>
        <p:sp>
          <p:nvSpPr>
            <p:cNvPr id="39" name="Oval 38">
              <a:extLst>
                <a:ext uri="{FF2B5EF4-FFF2-40B4-BE49-F238E27FC236}">
                  <a16:creationId xmlns:a16="http://schemas.microsoft.com/office/drawing/2014/main" id="{4C8BE612-3685-4EF4-AFEC-D8F4FCBEAE38}"/>
                </a:ext>
              </a:extLst>
            </p:cNvPr>
            <p:cNvSpPr/>
            <p:nvPr/>
          </p:nvSpPr>
          <p:spPr>
            <a:xfrm rot="16200000">
              <a:off x="946263" y="2119619"/>
              <a:ext cx="360000" cy="360000"/>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a:r>
                <a:rPr lang="en-GB" sz="2800" b="1" dirty="0">
                  <a:solidFill>
                    <a:schemeClr val="tx1"/>
                  </a:solidFill>
                  <a:latin typeface="Century Gothic" panose="020B0502020202020204" pitchFamily="34" charset="0"/>
                </a:rPr>
                <a:t>8</a:t>
              </a:r>
            </a:p>
          </p:txBody>
        </p:sp>
        <p:sp>
          <p:nvSpPr>
            <p:cNvPr id="40" name="Oval 39">
              <a:extLst>
                <a:ext uri="{FF2B5EF4-FFF2-40B4-BE49-F238E27FC236}">
                  <a16:creationId xmlns:a16="http://schemas.microsoft.com/office/drawing/2014/main" id="{E2874434-C9AF-4070-8059-CD0CD88F57C1}"/>
                </a:ext>
              </a:extLst>
            </p:cNvPr>
            <p:cNvSpPr/>
            <p:nvPr/>
          </p:nvSpPr>
          <p:spPr>
            <a:xfrm rot="16200000">
              <a:off x="946263" y="1586667"/>
              <a:ext cx="360000" cy="360000"/>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a:r>
                <a:rPr lang="en-GB" sz="2800" b="1" dirty="0">
                  <a:solidFill>
                    <a:schemeClr val="tx1"/>
                  </a:solidFill>
                  <a:latin typeface="Century Gothic" panose="020B0502020202020204" pitchFamily="34" charset="0"/>
                </a:rPr>
                <a:t>2</a:t>
              </a:r>
            </a:p>
          </p:txBody>
        </p:sp>
        <p:cxnSp>
          <p:nvCxnSpPr>
            <p:cNvPr id="41" name="Straight Connector 40">
              <a:extLst>
                <a:ext uri="{FF2B5EF4-FFF2-40B4-BE49-F238E27FC236}">
                  <a16:creationId xmlns:a16="http://schemas.microsoft.com/office/drawing/2014/main" id="{70947231-BBF9-4BE5-9501-0D811ECB602D}"/>
                </a:ext>
              </a:extLst>
            </p:cNvPr>
            <p:cNvCxnSpPr>
              <a:cxnSpLocks/>
              <a:stCxn id="38" idx="3"/>
              <a:endCxn id="39" idx="0"/>
            </p:cNvCxnSpPr>
            <p:nvPr/>
          </p:nvCxnSpPr>
          <p:spPr>
            <a:xfrm>
              <a:off x="711744" y="2154821"/>
              <a:ext cx="234519" cy="144798"/>
            </a:xfrm>
            <a:prstGeom prst="line">
              <a:avLst/>
            </a:prstGeom>
            <a:grpFill/>
            <a:ln w="1905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6E1AACA7-BB7F-4B3C-ACE1-7FD81655B011}"/>
                </a:ext>
              </a:extLst>
            </p:cNvPr>
            <p:cNvCxnSpPr>
              <a:cxnSpLocks/>
              <a:stCxn id="38" idx="5"/>
              <a:endCxn id="40" idx="0"/>
            </p:cNvCxnSpPr>
            <p:nvPr/>
          </p:nvCxnSpPr>
          <p:spPr>
            <a:xfrm flipV="1">
              <a:off x="711744" y="1766667"/>
              <a:ext cx="234519" cy="133596"/>
            </a:xfrm>
            <a:prstGeom prst="line">
              <a:avLst/>
            </a:prstGeom>
            <a:grpFill/>
            <a:ln w="19050"/>
          </p:spPr>
          <p:style>
            <a:lnRef idx="1">
              <a:schemeClr val="dk1"/>
            </a:lnRef>
            <a:fillRef idx="0">
              <a:schemeClr val="dk1"/>
            </a:fillRef>
            <a:effectRef idx="0">
              <a:schemeClr val="dk1"/>
            </a:effectRef>
            <a:fontRef idx="minor">
              <a:schemeClr val="tx1"/>
            </a:fontRef>
          </p:style>
        </p:cxnSp>
      </p:grpSp>
      <p:graphicFrame>
        <p:nvGraphicFramePr>
          <p:cNvPr id="43" name="Table 42">
            <a:extLst>
              <a:ext uri="{FF2B5EF4-FFF2-40B4-BE49-F238E27FC236}">
                <a16:creationId xmlns:a16="http://schemas.microsoft.com/office/drawing/2014/main" id="{0D09695B-F488-40EC-8956-E5BC4D3D3BD8}"/>
              </a:ext>
            </a:extLst>
          </p:cNvPr>
          <p:cNvGraphicFramePr>
            <a:graphicFrameLocks noGrp="1"/>
          </p:cNvGraphicFramePr>
          <p:nvPr/>
        </p:nvGraphicFramePr>
        <p:xfrm>
          <a:off x="5220324" y="3561257"/>
          <a:ext cx="3156925" cy="1262770"/>
        </p:xfrm>
        <a:graphic>
          <a:graphicData uri="http://schemas.openxmlformats.org/drawingml/2006/table">
            <a:tbl>
              <a:tblPr firstRow="1" bandRow="1">
                <a:tableStyleId>{5940675A-B579-460E-94D1-54222C63F5DA}</a:tableStyleId>
              </a:tblPr>
              <a:tblGrid>
                <a:gridCol w="631385">
                  <a:extLst>
                    <a:ext uri="{9D8B030D-6E8A-4147-A177-3AD203B41FA5}">
                      <a16:colId xmlns:a16="http://schemas.microsoft.com/office/drawing/2014/main" val="1306787890"/>
                    </a:ext>
                  </a:extLst>
                </a:gridCol>
                <a:gridCol w="631385">
                  <a:extLst>
                    <a:ext uri="{9D8B030D-6E8A-4147-A177-3AD203B41FA5}">
                      <a16:colId xmlns:a16="http://schemas.microsoft.com/office/drawing/2014/main" val="3409575961"/>
                    </a:ext>
                  </a:extLst>
                </a:gridCol>
                <a:gridCol w="631385">
                  <a:extLst>
                    <a:ext uri="{9D8B030D-6E8A-4147-A177-3AD203B41FA5}">
                      <a16:colId xmlns:a16="http://schemas.microsoft.com/office/drawing/2014/main" val="210395594"/>
                    </a:ext>
                  </a:extLst>
                </a:gridCol>
                <a:gridCol w="631385">
                  <a:extLst>
                    <a:ext uri="{9D8B030D-6E8A-4147-A177-3AD203B41FA5}">
                      <a16:colId xmlns:a16="http://schemas.microsoft.com/office/drawing/2014/main" val="1716769139"/>
                    </a:ext>
                  </a:extLst>
                </a:gridCol>
                <a:gridCol w="631385">
                  <a:extLst>
                    <a:ext uri="{9D8B030D-6E8A-4147-A177-3AD203B41FA5}">
                      <a16:colId xmlns:a16="http://schemas.microsoft.com/office/drawing/2014/main" val="1862810929"/>
                    </a:ext>
                  </a:extLst>
                </a:gridCol>
              </a:tblGrid>
              <a:tr h="631385">
                <a:tc>
                  <a:txBody>
                    <a:bodyPr/>
                    <a:lstStyle/>
                    <a:p>
                      <a:pPr algn="l"/>
                      <a:endParaRPr lang="en-GB" sz="2300" b="1" dirty="0">
                        <a:solidFill>
                          <a:schemeClr val="tx1"/>
                        </a:solidFill>
                        <a:latin typeface="Century Gothic" panose="020B0502020202020204" pitchFamily="34" charset="0"/>
                      </a:endParaRPr>
                    </a:p>
                  </a:txBody>
                  <a:tcPr marL="178193" marR="178193" marT="89095" marB="89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300" b="1" dirty="0">
                        <a:solidFill>
                          <a:schemeClr val="tx1"/>
                        </a:solidFill>
                        <a:latin typeface="Century Gothic" panose="020B0502020202020204" pitchFamily="34" charset="0"/>
                      </a:endParaRPr>
                    </a:p>
                  </a:txBody>
                  <a:tcPr marL="178193" marR="178193" marT="89095" marB="89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300" b="1" dirty="0">
                        <a:solidFill>
                          <a:schemeClr val="tx1"/>
                        </a:solidFill>
                        <a:latin typeface="Century Gothic" panose="020B0502020202020204" pitchFamily="34" charset="0"/>
                      </a:endParaRPr>
                    </a:p>
                  </a:txBody>
                  <a:tcPr marL="178193" marR="178193" marT="89095" marB="89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300" b="1" dirty="0">
                        <a:solidFill>
                          <a:schemeClr val="tx1"/>
                        </a:solidFill>
                        <a:latin typeface="Century Gothic" panose="020B0502020202020204" pitchFamily="34" charset="0"/>
                      </a:endParaRPr>
                    </a:p>
                  </a:txBody>
                  <a:tcPr marL="178193" marR="178193" marT="89095" marB="89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300" b="1" dirty="0">
                        <a:solidFill>
                          <a:schemeClr val="tx1"/>
                        </a:solidFill>
                        <a:latin typeface="Century Gothic" panose="020B0502020202020204" pitchFamily="34" charset="0"/>
                      </a:endParaRPr>
                    </a:p>
                  </a:txBody>
                  <a:tcPr marL="178193" marR="178193" marT="89095" marB="89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0284892"/>
                  </a:ext>
                </a:extLst>
              </a:tr>
              <a:tr h="631385">
                <a:tc>
                  <a:txBody>
                    <a:bodyPr/>
                    <a:lstStyle/>
                    <a:p>
                      <a:pPr algn="l"/>
                      <a:endParaRPr lang="en-GB" sz="2300" b="1" dirty="0">
                        <a:solidFill>
                          <a:schemeClr val="tx1"/>
                        </a:solidFill>
                        <a:latin typeface="Century Gothic" panose="020B0502020202020204" pitchFamily="34" charset="0"/>
                      </a:endParaRPr>
                    </a:p>
                  </a:txBody>
                  <a:tcPr marL="178193" marR="178193" marT="89095" marB="89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300" b="1" dirty="0">
                        <a:solidFill>
                          <a:schemeClr val="tx1"/>
                        </a:solidFill>
                        <a:latin typeface="Century Gothic" panose="020B0502020202020204" pitchFamily="34" charset="0"/>
                      </a:endParaRPr>
                    </a:p>
                  </a:txBody>
                  <a:tcPr marL="178193" marR="178193" marT="89095" marB="89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300" b="1" dirty="0">
                        <a:solidFill>
                          <a:schemeClr val="tx1"/>
                        </a:solidFill>
                        <a:latin typeface="Century Gothic" panose="020B0502020202020204" pitchFamily="34" charset="0"/>
                      </a:endParaRPr>
                    </a:p>
                  </a:txBody>
                  <a:tcPr marL="178193" marR="178193" marT="89095" marB="89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300" b="1" dirty="0">
                        <a:solidFill>
                          <a:schemeClr val="tx1"/>
                        </a:solidFill>
                        <a:latin typeface="Century Gothic" panose="020B0502020202020204" pitchFamily="34" charset="0"/>
                      </a:endParaRPr>
                    </a:p>
                  </a:txBody>
                  <a:tcPr marL="178193" marR="178193" marT="89095" marB="89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300" b="1" dirty="0">
                        <a:solidFill>
                          <a:schemeClr val="tx1"/>
                        </a:solidFill>
                        <a:latin typeface="Century Gothic" panose="020B0502020202020204" pitchFamily="34" charset="0"/>
                      </a:endParaRPr>
                    </a:p>
                  </a:txBody>
                  <a:tcPr marL="178193" marR="178193" marT="89095" marB="89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41873829"/>
                  </a:ext>
                </a:extLst>
              </a:tr>
            </a:tbl>
          </a:graphicData>
        </a:graphic>
      </p:graphicFrame>
      <p:sp>
        <p:nvSpPr>
          <p:cNvPr id="45" name="Oval 44">
            <a:extLst>
              <a:ext uri="{FF2B5EF4-FFF2-40B4-BE49-F238E27FC236}">
                <a16:creationId xmlns:a16="http://schemas.microsoft.com/office/drawing/2014/main" id="{74705087-2714-436B-92EC-5DD1B8D55EB1}"/>
              </a:ext>
            </a:extLst>
          </p:cNvPr>
          <p:cNvSpPr/>
          <p:nvPr/>
        </p:nvSpPr>
        <p:spPr>
          <a:xfrm>
            <a:off x="5295759" y="3666002"/>
            <a:ext cx="479159" cy="435600"/>
          </a:xfrm>
          <a:prstGeom prst="ellipse">
            <a:avLst/>
          </a:pr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Oval 45">
            <a:extLst>
              <a:ext uri="{FF2B5EF4-FFF2-40B4-BE49-F238E27FC236}">
                <a16:creationId xmlns:a16="http://schemas.microsoft.com/office/drawing/2014/main" id="{27C26F40-98CC-4B20-9E1E-B159A3E3738C}"/>
              </a:ext>
            </a:extLst>
          </p:cNvPr>
          <p:cNvSpPr/>
          <p:nvPr/>
        </p:nvSpPr>
        <p:spPr>
          <a:xfrm>
            <a:off x="5935412" y="3666002"/>
            <a:ext cx="479159" cy="435600"/>
          </a:xfrm>
          <a:prstGeom prst="ellipse">
            <a:avLst/>
          </a:pr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Oval 46">
            <a:extLst>
              <a:ext uri="{FF2B5EF4-FFF2-40B4-BE49-F238E27FC236}">
                <a16:creationId xmlns:a16="http://schemas.microsoft.com/office/drawing/2014/main" id="{AC0D5225-774C-404C-AD36-A436191B05A5}"/>
              </a:ext>
            </a:extLst>
          </p:cNvPr>
          <p:cNvSpPr/>
          <p:nvPr/>
        </p:nvSpPr>
        <p:spPr>
          <a:xfrm>
            <a:off x="5295759" y="4278137"/>
            <a:ext cx="479159" cy="435600"/>
          </a:xfrm>
          <a:prstGeom prst="ellipse">
            <a:avLst/>
          </a:pr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Oval 47">
            <a:extLst>
              <a:ext uri="{FF2B5EF4-FFF2-40B4-BE49-F238E27FC236}">
                <a16:creationId xmlns:a16="http://schemas.microsoft.com/office/drawing/2014/main" id="{C67B3978-C5BF-4F42-ACBF-6F10B54399FC}"/>
              </a:ext>
            </a:extLst>
          </p:cNvPr>
          <p:cNvSpPr/>
          <p:nvPr/>
        </p:nvSpPr>
        <p:spPr>
          <a:xfrm>
            <a:off x="5935412" y="4278137"/>
            <a:ext cx="479159" cy="435600"/>
          </a:xfrm>
          <a:prstGeom prst="ellipse">
            <a:avLst/>
          </a:prstGeom>
          <a:solidFill>
            <a:schemeClr val="bg1"/>
          </a:solidFill>
          <a:ln w="28575">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Oval 49">
            <a:extLst>
              <a:ext uri="{FF2B5EF4-FFF2-40B4-BE49-F238E27FC236}">
                <a16:creationId xmlns:a16="http://schemas.microsoft.com/office/drawing/2014/main" id="{7F75123C-6A21-4F2D-BC4F-AC5A31579FD3}"/>
              </a:ext>
            </a:extLst>
          </p:cNvPr>
          <p:cNvSpPr/>
          <p:nvPr/>
        </p:nvSpPr>
        <p:spPr>
          <a:xfrm>
            <a:off x="6554383" y="3671809"/>
            <a:ext cx="479158" cy="435600"/>
          </a:xfrm>
          <a:prstGeom prst="ellipse">
            <a:avLst/>
          </a:pr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Oval 50">
            <a:extLst>
              <a:ext uri="{FF2B5EF4-FFF2-40B4-BE49-F238E27FC236}">
                <a16:creationId xmlns:a16="http://schemas.microsoft.com/office/drawing/2014/main" id="{31C1A613-5D63-49C3-A441-2CD2ACA4EAA7}"/>
              </a:ext>
            </a:extLst>
          </p:cNvPr>
          <p:cNvSpPr/>
          <p:nvPr/>
        </p:nvSpPr>
        <p:spPr>
          <a:xfrm>
            <a:off x="7194038" y="3671806"/>
            <a:ext cx="479158" cy="435600"/>
          </a:xfrm>
          <a:prstGeom prst="ellipse">
            <a:avLst/>
          </a:prstGeom>
          <a:solidFill>
            <a:schemeClr val="bg1"/>
          </a:solidFill>
          <a:ln w="28575">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Oval 51">
            <a:extLst>
              <a:ext uri="{FF2B5EF4-FFF2-40B4-BE49-F238E27FC236}">
                <a16:creationId xmlns:a16="http://schemas.microsoft.com/office/drawing/2014/main" id="{903C652F-30FA-4064-88B5-1104F79F1D40}"/>
              </a:ext>
            </a:extLst>
          </p:cNvPr>
          <p:cNvSpPr/>
          <p:nvPr/>
        </p:nvSpPr>
        <p:spPr>
          <a:xfrm>
            <a:off x="6567125" y="4283949"/>
            <a:ext cx="479158" cy="435600"/>
          </a:xfrm>
          <a:prstGeom prst="ellipse">
            <a:avLst/>
          </a:prstGeom>
          <a:solidFill>
            <a:schemeClr val="bg1"/>
          </a:solidFill>
          <a:ln w="28575">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Oval 52">
            <a:extLst>
              <a:ext uri="{FF2B5EF4-FFF2-40B4-BE49-F238E27FC236}">
                <a16:creationId xmlns:a16="http://schemas.microsoft.com/office/drawing/2014/main" id="{F296F42D-5DD6-46CB-926D-AE9E85ABEEAF}"/>
              </a:ext>
            </a:extLst>
          </p:cNvPr>
          <p:cNvSpPr/>
          <p:nvPr/>
        </p:nvSpPr>
        <p:spPr>
          <a:xfrm>
            <a:off x="7190865" y="4283949"/>
            <a:ext cx="479158" cy="435600"/>
          </a:xfrm>
          <a:prstGeom prst="ellipse">
            <a:avLst/>
          </a:pr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0" name="Oval 79">
            <a:extLst>
              <a:ext uri="{FF2B5EF4-FFF2-40B4-BE49-F238E27FC236}">
                <a16:creationId xmlns:a16="http://schemas.microsoft.com/office/drawing/2014/main" id="{84102E61-2004-499C-B118-050B22640B9E}"/>
              </a:ext>
            </a:extLst>
          </p:cNvPr>
          <p:cNvSpPr/>
          <p:nvPr/>
        </p:nvSpPr>
        <p:spPr>
          <a:xfrm>
            <a:off x="7822975" y="3677611"/>
            <a:ext cx="479158" cy="435600"/>
          </a:xfrm>
          <a:prstGeom prst="ellipse">
            <a:avLst/>
          </a:pr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81" name="Table 80">
            <a:extLst>
              <a:ext uri="{FF2B5EF4-FFF2-40B4-BE49-F238E27FC236}">
                <a16:creationId xmlns:a16="http://schemas.microsoft.com/office/drawing/2014/main" id="{97274E42-B973-4BF9-ACF6-362157864041}"/>
              </a:ext>
            </a:extLst>
          </p:cNvPr>
          <p:cNvGraphicFramePr>
            <a:graphicFrameLocks noGrp="1"/>
          </p:cNvGraphicFramePr>
          <p:nvPr/>
        </p:nvGraphicFramePr>
        <p:xfrm>
          <a:off x="435224" y="1142719"/>
          <a:ext cx="5148000" cy="3168000"/>
        </p:xfrm>
        <a:graphic>
          <a:graphicData uri="http://schemas.openxmlformats.org/drawingml/2006/table">
            <a:tbl>
              <a:tblPr firstRow="1" bandRow="1">
                <a:tableStyleId>{5C22544A-7EE6-4342-B048-85BDC9FD1C3A}</a:tableStyleId>
              </a:tblPr>
              <a:tblGrid>
                <a:gridCol w="4320000">
                  <a:extLst>
                    <a:ext uri="{9D8B030D-6E8A-4147-A177-3AD203B41FA5}">
                      <a16:colId xmlns:a16="http://schemas.microsoft.com/office/drawing/2014/main" val="885188711"/>
                    </a:ext>
                  </a:extLst>
                </a:gridCol>
                <a:gridCol w="828000">
                  <a:extLst>
                    <a:ext uri="{9D8B030D-6E8A-4147-A177-3AD203B41FA5}">
                      <a16:colId xmlns:a16="http://schemas.microsoft.com/office/drawing/2014/main" val="2845685687"/>
                    </a:ext>
                  </a:extLst>
                </a:gridCol>
              </a:tblGrid>
              <a:tr h="1584000">
                <a:tc>
                  <a:txBody>
                    <a:bodyPr/>
                    <a:lstStyle/>
                    <a:p>
                      <a:pPr algn="l"/>
                      <a:r>
                        <a:rPr lang="en-GB" sz="2300" b="1" dirty="0">
                          <a:solidFill>
                            <a:schemeClr val="tx1"/>
                          </a:solidFill>
                          <a:latin typeface="Century Gothic" panose="020B0502020202020204" pitchFamily="34" charset="0"/>
                        </a:rPr>
                        <a:t>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3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B.</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633239"/>
                  </a:ext>
                </a:extLst>
              </a:tr>
              <a:tr h="1584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3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C.</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300" b="1" i="0" u="none" strike="noStrike" kern="1200" cap="none" spc="0" normalizeH="0" baseline="0" noProof="0" dirty="0">
                          <a:ln>
                            <a:noFill/>
                          </a:ln>
                          <a:solidFill>
                            <a:schemeClr val="tx1"/>
                          </a:solidFill>
                          <a:effectLst/>
                          <a:uLnTx/>
                          <a:uFillTx/>
                          <a:latin typeface="Century Gothic" panose="020B0502020202020204" pitchFamily="34" charset="0"/>
                          <a:ea typeface="+mn-ea"/>
                          <a:cs typeface="+mn-cs"/>
                        </a:rPr>
                        <a:t>D.</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2007087"/>
                  </a:ext>
                </a:extLst>
              </a:tr>
            </a:tbl>
          </a:graphicData>
        </a:graphic>
      </p:graphicFrame>
      <p:sp>
        <p:nvSpPr>
          <p:cNvPr id="44" name="Oval 43">
            <a:extLst>
              <a:ext uri="{FF2B5EF4-FFF2-40B4-BE49-F238E27FC236}">
                <a16:creationId xmlns:a16="http://schemas.microsoft.com/office/drawing/2014/main" id="{AF1B607A-CA56-4CD0-9ACF-C21E5D574084}"/>
              </a:ext>
            </a:extLst>
          </p:cNvPr>
          <p:cNvSpPr/>
          <p:nvPr/>
        </p:nvSpPr>
        <p:spPr>
          <a:xfrm>
            <a:off x="3255310" y="2083476"/>
            <a:ext cx="579784" cy="52707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400" dirty="0">
              <a:solidFill>
                <a:schemeClr val="tx1"/>
              </a:solidFill>
              <a:latin typeface="SassoonCRInfantMedium" panose="02000603020000020003" pitchFamily="2" charset="0"/>
            </a:endParaRPr>
          </a:p>
        </p:txBody>
      </p:sp>
      <p:sp>
        <p:nvSpPr>
          <p:cNvPr id="49" name="Oval 48">
            <a:extLst>
              <a:ext uri="{FF2B5EF4-FFF2-40B4-BE49-F238E27FC236}">
                <a16:creationId xmlns:a16="http://schemas.microsoft.com/office/drawing/2014/main" id="{9EFF6322-F69F-425C-B866-ABBB121CDA01}"/>
              </a:ext>
            </a:extLst>
          </p:cNvPr>
          <p:cNvSpPr/>
          <p:nvPr/>
        </p:nvSpPr>
        <p:spPr>
          <a:xfrm>
            <a:off x="3992216" y="2083476"/>
            <a:ext cx="579784" cy="52707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400" dirty="0">
              <a:solidFill>
                <a:schemeClr val="tx1"/>
              </a:solidFill>
              <a:latin typeface="SassoonCRInfantMedium" panose="02000603020000020003" pitchFamily="2" charset="0"/>
            </a:endParaRPr>
          </a:p>
        </p:txBody>
      </p:sp>
      <p:pic>
        <p:nvPicPr>
          <p:cNvPr id="54" name="Picture 53" descr="A close up of a sign&#10;&#10;Description generated with high confidence">
            <a:extLst>
              <a:ext uri="{FF2B5EF4-FFF2-40B4-BE49-F238E27FC236}">
                <a16:creationId xmlns:a16="http://schemas.microsoft.com/office/drawing/2014/main" id="{E16608CF-1C60-4E0C-8B69-EA574F3DDA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55" name="TextBox 8">
            <a:extLst>
              <a:ext uri="{FF2B5EF4-FFF2-40B4-BE49-F238E27FC236}">
                <a16:creationId xmlns:a16="http://schemas.microsoft.com/office/drawing/2014/main" id="{DD90B03E-C1BC-45A2-BCDC-28F1670D48D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3276964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Jane is making number bonds to 9.</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Which is the odd one out? Explain why. </a:t>
            </a:r>
          </a:p>
          <a:p>
            <a:r>
              <a:rPr lang="en-GB" sz="2000" b="1" dirty="0">
                <a:solidFill>
                  <a:schemeClr val="tx1"/>
                </a:solidFill>
                <a:latin typeface="Century Gothic" panose="020B0502020202020204" pitchFamily="34" charset="0"/>
              </a:rPr>
              <a:t>C, because...</a:t>
            </a: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29" name="Oval 28">
            <a:extLst>
              <a:ext uri="{FF2B5EF4-FFF2-40B4-BE49-F238E27FC236}">
                <a16:creationId xmlns:a16="http://schemas.microsoft.com/office/drawing/2014/main" id="{7F4C5AAD-471C-4815-AAEA-C8C025FC421B}"/>
              </a:ext>
            </a:extLst>
          </p:cNvPr>
          <p:cNvSpPr/>
          <p:nvPr/>
        </p:nvSpPr>
        <p:spPr>
          <a:xfrm>
            <a:off x="1027172" y="1412758"/>
            <a:ext cx="579784" cy="527077"/>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400" dirty="0">
              <a:solidFill>
                <a:schemeClr val="tx1"/>
              </a:solidFill>
              <a:latin typeface="SassoonCRInfantMedium" panose="02000603020000020003" pitchFamily="2" charset="0"/>
            </a:endParaRPr>
          </a:p>
        </p:txBody>
      </p:sp>
      <p:sp>
        <p:nvSpPr>
          <p:cNvPr id="30" name="Oval 29">
            <a:extLst>
              <a:ext uri="{FF2B5EF4-FFF2-40B4-BE49-F238E27FC236}">
                <a16:creationId xmlns:a16="http://schemas.microsoft.com/office/drawing/2014/main" id="{F7EBB0CC-694C-4C9A-A185-B2766FA92345}"/>
              </a:ext>
            </a:extLst>
          </p:cNvPr>
          <p:cNvSpPr/>
          <p:nvPr/>
        </p:nvSpPr>
        <p:spPr>
          <a:xfrm>
            <a:off x="1764078" y="1412758"/>
            <a:ext cx="579784" cy="527077"/>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400" dirty="0">
              <a:solidFill>
                <a:schemeClr val="tx1"/>
              </a:solidFill>
              <a:latin typeface="SassoonCRInfantMedium" panose="02000603020000020003" pitchFamily="2" charset="0"/>
            </a:endParaRPr>
          </a:p>
        </p:txBody>
      </p:sp>
      <p:sp>
        <p:nvSpPr>
          <p:cNvPr id="31" name="Oval 30">
            <a:extLst>
              <a:ext uri="{FF2B5EF4-FFF2-40B4-BE49-F238E27FC236}">
                <a16:creationId xmlns:a16="http://schemas.microsoft.com/office/drawing/2014/main" id="{84108635-C244-4E50-96BA-7E9279E7A224}"/>
              </a:ext>
            </a:extLst>
          </p:cNvPr>
          <p:cNvSpPr/>
          <p:nvPr/>
        </p:nvSpPr>
        <p:spPr>
          <a:xfrm>
            <a:off x="1027172" y="2104969"/>
            <a:ext cx="579784" cy="52707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400" dirty="0">
              <a:solidFill>
                <a:schemeClr val="tx1"/>
              </a:solidFill>
              <a:latin typeface="SassoonCRInfantMedium" panose="02000603020000020003" pitchFamily="2" charset="0"/>
            </a:endParaRPr>
          </a:p>
        </p:txBody>
      </p:sp>
      <p:sp>
        <p:nvSpPr>
          <p:cNvPr id="32" name="Oval 31">
            <a:extLst>
              <a:ext uri="{FF2B5EF4-FFF2-40B4-BE49-F238E27FC236}">
                <a16:creationId xmlns:a16="http://schemas.microsoft.com/office/drawing/2014/main" id="{27F73049-C519-4A13-B41B-2264C07D8EAB}"/>
              </a:ext>
            </a:extLst>
          </p:cNvPr>
          <p:cNvSpPr/>
          <p:nvPr/>
        </p:nvSpPr>
        <p:spPr>
          <a:xfrm>
            <a:off x="1764078" y="2104969"/>
            <a:ext cx="579784" cy="52707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400" dirty="0">
              <a:solidFill>
                <a:schemeClr val="tx1"/>
              </a:solidFill>
              <a:latin typeface="SassoonCRInfantMedium" panose="02000603020000020003" pitchFamily="2" charset="0"/>
            </a:endParaRPr>
          </a:p>
        </p:txBody>
      </p:sp>
      <p:sp>
        <p:nvSpPr>
          <p:cNvPr id="33" name="Oval 32">
            <a:extLst>
              <a:ext uri="{FF2B5EF4-FFF2-40B4-BE49-F238E27FC236}">
                <a16:creationId xmlns:a16="http://schemas.microsoft.com/office/drawing/2014/main" id="{BE279986-B486-4AC7-9952-4CF03465B14F}"/>
              </a:ext>
            </a:extLst>
          </p:cNvPr>
          <p:cNvSpPr/>
          <p:nvPr/>
        </p:nvSpPr>
        <p:spPr>
          <a:xfrm>
            <a:off x="2500984" y="1412758"/>
            <a:ext cx="579784" cy="527077"/>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400" dirty="0">
              <a:solidFill>
                <a:schemeClr val="tx1"/>
              </a:solidFill>
              <a:latin typeface="SassoonCRInfantMedium" panose="02000603020000020003" pitchFamily="2" charset="0"/>
            </a:endParaRPr>
          </a:p>
        </p:txBody>
      </p:sp>
      <p:sp>
        <p:nvSpPr>
          <p:cNvPr id="34" name="Oval 33">
            <a:extLst>
              <a:ext uri="{FF2B5EF4-FFF2-40B4-BE49-F238E27FC236}">
                <a16:creationId xmlns:a16="http://schemas.microsoft.com/office/drawing/2014/main" id="{85D7E10F-1CBF-4C0B-9120-A35390F97937}"/>
              </a:ext>
            </a:extLst>
          </p:cNvPr>
          <p:cNvSpPr/>
          <p:nvPr/>
        </p:nvSpPr>
        <p:spPr>
          <a:xfrm>
            <a:off x="2500984" y="2104969"/>
            <a:ext cx="579784" cy="52707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400" dirty="0">
              <a:solidFill>
                <a:schemeClr val="tx1"/>
              </a:solidFill>
              <a:latin typeface="SassoonCRInfantMedium" panose="02000603020000020003" pitchFamily="2" charset="0"/>
            </a:endParaRPr>
          </a:p>
        </p:txBody>
      </p:sp>
      <p:sp>
        <p:nvSpPr>
          <p:cNvPr id="35" name="Oval 34">
            <a:extLst>
              <a:ext uri="{FF2B5EF4-FFF2-40B4-BE49-F238E27FC236}">
                <a16:creationId xmlns:a16="http://schemas.microsoft.com/office/drawing/2014/main" id="{852DB583-F75C-4814-9D59-B17CA034B1C4}"/>
              </a:ext>
            </a:extLst>
          </p:cNvPr>
          <p:cNvSpPr/>
          <p:nvPr/>
        </p:nvSpPr>
        <p:spPr>
          <a:xfrm>
            <a:off x="3237892" y="1412758"/>
            <a:ext cx="579784" cy="527077"/>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400" dirty="0">
              <a:solidFill>
                <a:schemeClr val="tx1"/>
              </a:solidFill>
              <a:latin typeface="SassoonCRInfantMedium" panose="02000603020000020003" pitchFamily="2" charset="0"/>
            </a:endParaRPr>
          </a:p>
        </p:txBody>
      </p:sp>
      <p:grpSp>
        <p:nvGrpSpPr>
          <p:cNvPr id="37" name="Group 36">
            <a:extLst>
              <a:ext uri="{FF2B5EF4-FFF2-40B4-BE49-F238E27FC236}">
                <a16:creationId xmlns:a16="http://schemas.microsoft.com/office/drawing/2014/main" id="{27F6B9D0-7FF1-42B2-94F6-B1B724617E72}"/>
              </a:ext>
            </a:extLst>
          </p:cNvPr>
          <p:cNvGrpSpPr/>
          <p:nvPr/>
        </p:nvGrpSpPr>
        <p:grpSpPr>
          <a:xfrm>
            <a:off x="1127308" y="2772059"/>
            <a:ext cx="2572936" cy="2547696"/>
            <a:chOff x="404465" y="1586667"/>
            <a:chExt cx="901798" cy="892952"/>
          </a:xfrm>
          <a:solidFill>
            <a:schemeClr val="bg1"/>
          </a:solidFill>
        </p:grpSpPr>
        <p:sp>
          <p:nvSpPr>
            <p:cNvPr id="38" name="Oval 37">
              <a:extLst>
                <a:ext uri="{FF2B5EF4-FFF2-40B4-BE49-F238E27FC236}">
                  <a16:creationId xmlns:a16="http://schemas.microsoft.com/office/drawing/2014/main" id="{6719F27E-8736-429D-91F7-5C86719EAB3F}"/>
                </a:ext>
              </a:extLst>
            </p:cNvPr>
            <p:cNvSpPr/>
            <p:nvPr/>
          </p:nvSpPr>
          <p:spPr>
            <a:xfrm rot="16200000">
              <a:off x="404465" y="1847542"/>
              <a:ext cx="360000" cy="360000"/>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2800" b="1" dirty="0">
                <a:solidFill>
                  <a:schemeClr val="tx1"/>
                </a:solidFill>
                <a:latin typeface="Century Gothic" panose="020B0502020202020204" pitchFamily="34" charset="0"/>
              </a:endParaRPr>
            </a:p>
          </p:txBody>
        </p:sp>
        <p:sp>
          <p:nvSpPr>
            <p:cNvPr id="39" name="Oval 38">
              <a:extLst>
                <a:ext uri="{FF2B5EF4-FFF2-40B4-BE49-F238E27FC236}">
                  <a16:creationId xmlns:a16="http://schemas.microsoft.com/office/drawing/2014/main" id="{4C8BE612-3685-4EF4-AFEC-D8F4FCBEAE38}"/>
                </a:ext>
              </a:extLst>
            </p:cNvPr>
            <p:cNvSpPr/>
            <p:nvPr/>
          </p:nvSpPr>
          <p:spPr>
            <a:xfrm rot="16200000">
              <a:off x="946263" y="2119619"/>
              <a:ext cx="360000" cy="360000"/>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a:r>
                <a:rPr lang="en-GB" sz="2800" b="1" dirty="0">
                  <a:solidFill>
                    <a:schemeClr val="tx1"/>
                  </a:solidFill>
                  <a:latin typeface="Century Gothic" panose="020B0502020202020204" pitchFamily="34" charset="0"/>
                </a:rPr>
                <a:t>8</a:t>
              </a:r>
            </a:p>
          </p:txBody>
        </p:sp>
        <p:sp>
          <p:nvSpPr>
            <p:cNvPr id="40" name="Oval 39">
              <a:extLst>
                <a:ext uri="{FF2B5EF4-FFF2-40B4-BE49-F238E27FC236}">
                  <a16:creationId xmlns:a16="http://schemas.microsoft.com/office/drawing/2014/main" id="{E2874434-C9AF-4070-8059-CD0CD88F57C1}"/>
                </a:ext>
              </a:extLst>
            </p:cNvPr>
            <p:cNvSpPr/>
            <p:nvPr/>
          </p:nvSpPr>
          <p:spPr>
            <a:xfrm rot="16200000">
              <a:off x="946263" y="1586667"/>
              <a:ext cx="360000" cy="360000"/>
            </a:xfrm>
            <a:prstGeom prst="ellipse">
              <a:avLst/>
            </a:prstGeom>
            <a:grp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a:r>
                <a:rPr lang="en-GB" sz="2800" b="1" dirty="0">
                  <a:solidFill>
                    <a:schemeClr val="tx1"/>
                  </a:solidFill>
                  <a:latin typeface="Century Gothic" panose="020B0502020202020204" pitchFamily="34" charset="0"/>
                </a:rPr>
                <a:t>2</a:t>
              </a:r>
            </a:p>
          </p:txBody>
        </p:sp>
        <p:cxnSp>
          <p:nvCxnSpPr>
            <p:cNvPr id="41" name="Straight Connector 40">
              <a:extLst>
                <a:ext uri="{FF2B5EF4-FFF2-40B4-BE49-F238E27FC236}">
                  <a16:creationId xmlns:a16="http://schemas.microsoft.com/office/drawing/2014/main" id="{70947231-BBF9-4BE5-9501-0D811ECB602D}"/>
                </a:ext>
              </a:extLst>
            </p:cNvPr>
            <p:cNvCxnSpPr>
              <a:cxnSpLocks/>
              <a:stCxn id="38" idx="3"/>
              <a:endCxn id="39" idx="0"/>
            </p:cNvCxnSpPr>
            <p:nvPr/>
          </p:nvCxnSpPr>
          <p:spPr>
            <a:xfrm>
              <a:off x="711744" y="2154821"/>
              <a:ext cx="234519" cy="144798"/>
            </a:xfrm>
            <a:prstGeom prst="line">
              <a:avLst/>
            </a:prstGeom>
            <a:grpFill/>
            <a:ln w="19050"/>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6E1AACA7-BB7F-4B3C-ACE1-7FD81655B011}"/>
                </a:ext>
              </a:extLst>
            </p:cNvPr>
            <p:cNvCxnSpPr>
              <a:cxnSpLocks/>
              <a:stCxn id="38" idx="5"/>
              <a:endCxn id="40" idx="0"/>
            </p:cNvCxnSpPr>
            <p:nvPr/>
          </p:nvCxnSpPr>
          <p:spPr>
            <a:xfrm flipV="1">
              <a:off x="711744" y="1766667"/>
              <a:ext cx="234519" cy="133596"/>
            </a:xfrm>
            <a:prstGeom prst="line">
              <a:avLst/>
            </a:prstGeom>
            <a:grpFill/>
            <a:ln w="19050"/>
          </p:spPr>
          <p:style>
            <a:lnRef idx="1">
              <a:schemeClr val="dk1"/>
            </a:lnRef>
            <a:fillRef idx="0">
              <a:schemeClr val="dk1"/>
            </a:fillRef>
            <a:effectRef idx="0">
              <a:schemeClr val="dk1"/>
            </a:effectRef>
            <a:fontRef idx="minor">
              <a:schemeClr val="tx1"/>
            </a:fontRef>
          </p:style>
        </p:cxnSp>
      </p:grpSp>
      <p:graphicFrame>
        <p:nvGraphicFramePr>
          <p:cNvPr id="43" name="Table 42">
            <a:extLst>
              <a:ext uri="{FF2B5EF4-FFF2-40B4-BE49-F238E27FC236}">
                <a16:creationId xmlns:a16="http://schemas.microsoft.com/office/drawing/2014/main" id="{0D09695B-F488-40EC-8956-E5BC4D3D3BD8}"/>
              </a:ext>
            </a:extLst>
          </p:cNvPr>
          <p:cNvGraphicFramePr>
            <a:graphicFrameLocks noGrp="1"/>
          </p:cNvGraphicFramePr>
          <p:nvPr/>
        </p:nvGraphicFramePr>
        <p:xfrm>
          <a:off x="5220324" y="3561257"/>
          <a:ext cx="3156925" cy="1262770"/>
        </p:xfrm>
        <a:graphic>
          <a:graphicData uri="http://schemas.openxmlformats.org/drawingml/2006/table">
            <a:tbl>
              <a:tblPr firstRow="1" bandRow="1">
                <a:tableStyleId>{5940675A-B579-460E-94D1-54222C63F5DA}</a:tableStyleId>
              </a:tblPr>
              <a:tblGrid>
                <a:gridCol w="631385">
                  <a:extLst>
                    <a:ext uri="{9D8B030D-6E8A-4147-A177-3AD203B41FA5}">
                      <a16:colId xmlns:a16="http://schemas.microsoft.com/office/drawing/2014/main" val="1306787890"/>
                    </a:ext>
                  </a:extLst>
                </a:gridCol>
                <a:gridCol w="631385">
                  <a:extLst>
                    <a:ext uri="{9D8B030D-6E8A-4147-A177-3AD203B41FA5}">
                      <a16:colId xmlns:a16="http://schemas.microsoft.com/office/drawing/2014/main" val="3409575961"/>
                    </a:ext>
                  </a:extLst>
                </a:gridCol>
                <a:gridCol w="631385">
                  <a:extLst>
                    <a:ext uri="{9D8B030D-6E8A-4147-A177-3AD203B41FA5}">
                      <a16:colId xmlns:a16="http://schemas.microsoft.com/office/drawing/2014/main" val="210395594"/>
                    </a:ext>
                  </a:extLst>
                </a:gridCol>
                <a:gridCol w="631385">
                  <a:extLst>
                    <a:ext uri="{9D8B030D-6E8A-4147-A177-3AD203B41FA5}">
                      <a16:colId xmlns:a16="http://schemas.microsoft.com/office/drawing/2014/main" val="1716769139"/>
                    </a:ext>
                  </a:extLst>
                </a:gridCol>
                <a:gridCol w="631385">
                  <a:extLst>
                    <a:ext uri="{9D8B030D-6E8A-4147-A177-3AD203B41FA5}">
                      <a16:colId xmlns:a16="http://schemas.microsoft.com/office/drawing/2014/main" val="1862810929"/>
                    </a:ext>
                  </a:extLst>
                </a:gridCol>
              </a:tblGrid>
              <a:tr h="631385">
                <a:tc>
                  <a:txBody>
                    <a:bodyPr/>
                    <a:lstStyle/>
                    <a:p>
                      <a:pPr algn="l"/>
                      <a:endParaRPr lang="en-GB" sz="2300" b="1" dirty="0">
                        <a:solidFill>
                          <a:schemeClr val="tx1"/>
                        </a:solidFill>
                        <a:latin typeface="Century Gothic" panose="020B0502020202020204" pitchFamily="34" charset="0"/>
                      </a:endParaRPr>
                    </a:p>
                  </a:txBody>
                  <a:tcPr marL="178193" marR="178193" marT="89095" marB="89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300" b="1" dirty="0">
                        <a:solidFill>
                          <a:schemeClr val="tx1"/>
                        </a:solidFill>
                        <a:latin typeface="Century Gothic" panose="020B0502020202020204" pitchFamily="34" charset="0"/>
                      </a:endParaRPr>
                    </a:p>
                  </a:txBody>
                  <a:tcPr marL="178193" marR="178193" marT="89095" marB="89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300" b="1" dirty="0">
                        <a:solidFill>
                          <a:schemeClr val="tx1"/>
                        </a:solidFill>
                        <a:latin typeface="Century Gothic" panose="020B0502020202020204" pitchFamily="34" charset="0"/>
                      </a:endParaRPr>
                    </a:p>
                  </a:txBody>
                  <a:tcPr marL="178193" marR="178193" marT="89095" marB="89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300" b="1" dirty="0">
                        <a:solidFill>
                          <a:schemeClr val="tx1"/>
                        </a:solidFill>
                        <a:latin typeface="Century Gothic" panose="020B0502020202020204" pitchFamily="34" charset="0"/>
                      </a:endParaRPr>
                    </a:p>
                  </a:txBody>
                  <a:tcPr marL="178193" marR="178193" marT="89095" marB="89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300" b="1" dirty="0">
                        <a:solidFill>
                          <a:schemeClr val="tx1"/>
                        </a:solidFill>
                        <a:latin typeface="Century Gothic" panose="020B0502020202020204" pitchFamily="34" charset="0"/>
                      </a:endParaRPr>
                    </a:p>
                  </a:txBody>
                  <a:tcPr marL="178193" marR="178193" marT="89095" marB="89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0284892"/>
                  </a:ext>
                </a:extLst>
              </a:tr>
              <a:tr h="631385">
                <a:tc>
                  <a:txBody>
                    <a:bodyPr/>
                    <a:lstStyle/>
                    <a:p>
                      <a:pPr algn="l"/>
                      <a:endParaRPr lang="en-GB" sz="2300" b="1" dirty="0">
                        <a:solidFill>
                          <a:schemeClr val="tx1"/>
                        </a:solidFill>
                        <a:latin typeface="Century Gothic" panose="020B0502020202020204" pitchFamily="34" charset="0"/>
                      </a:endParaRPr>
                    </a:p>
                  </a:txBody>
                  <a:tcPr marL="178193" marR="178193" marT="89095" marB="89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300" b="1" dirty="0">
                        <a:solidFill>
                          <a:schemeClr val="tx1"/>
                        </a:solidFill>
                        <a:latin typeface="Century Gothic" panose="020B0502020202020204" pitchFamily="34" charset="0"/>
                      </a:endParaRPr>
                    </a:p>
                  </a:txBody>
                  <a:tcPr marL="178193" marR="178193" marT="89095" marB="89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300" b="1" dirty="0">
                        <a:solidFill>
                          <a:schemeClr val="tx1"/>
                        </a:solidFill>
                        <a:latin typeface="Century Gothic" panose="020B0502020202020204" pitchFamily="34" charset="0"/>
                      </a:endParaRPr>
                    </a:p>
                  </a:txBody>
                  <a:tcPr marL="178193" marR="178193" marT="89095" marB="89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300" b="1" dirty="0">
                        <a:solidFill>
                          <a:schemeClr val="tx1"/>
                        </a:solidFill>
                        <a:latin typeface="Century Gothic" panose="020B0502020202020204" pitchFamily="34" charset="0"/>
                      </a:endParaRPr>
                    </a:p>
                  </a:txBody>
                  <a:tcPr marL="178193" marR="178193" marT="89095" marB="89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300" b="1" dirty="0">
                        <a:solidFill>
                          <a:schemeClr val="tx1"/>
                        </a:solidFill>
                        <a:latin typeface="Century Gothic" panose="020B0502020202020204" pitchFamily="34" charset="0"/>
                      </a:endParaRPr>
                    </a:p>
                  </a:txBody>
                  <a:tcPr marL="178193" marR="178193" marT="89095" marB="89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41873829"/>
                  </a:ext>
                </a:extLst>
              </a:tr>
            </a:tbl>
          </a:graphicData>
        </a:graphic>
      </p:graphicFrame>
      <p:sp>
        <p:nvSpPr>
          <p:cNvPr id="45" name="Oval 44">
            <a:extLst>
              <a:ext uri="{FF2B5EF4-FFF2-40B4-BE49-F238E27FC236}">
                <a16:creationId xmlns:a16="http://schemas.microsoft.com/office/drawing/2014/main" id="{74705087-2714-436B-92EC-5DD1B8D55EB1}"/>
              </a:ext>
            </a:extLst>
          </p:cNvPr>
          <p:cNvSpPr/>
          <p:nvPr/>
        </p:nvSpPr>
        <p:spPr>
          <a:xfrm>
            <a:off x="5295759" y="3666002"/>
            <a:ext cx="479159" cy="435600"/>
          </a:xfrm>
          <a:prstGeom prst="ellipse">
            <a:avLst/>
          </a:pr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Oval 45">
            <a:extLst>
              <a:ext uri="{FF2B5EF4-FFF2-40B4-BE49-F238E27FC236}">
                <a16:creationId xmlns:a16="http://schemas.microsoft.com/office/drawing/2014/main" id="{27C26F40-98CC-4B20-9E1E-B159A3E3738C}"/>
              </a:ext>
            </a:extLst>
          </p:cNvPr>
          <p:cNvSpPr/>
          <p:nvPr/>
        </p:nvSpPr>
        <p:spPr>
          <a:xfrm>
            <a:off x="5935412" y="3666002"/>
            <a:ext cx="479159" cy="435600"/>
          </a:xfrm>
          <a:prstGeom prst="ellipse">
            <a:avLst/>
          </a:pr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Oval 46">
            <a:extLst>
              <a:ext uri="{FF2B5EF4-FFF2-40B4-BE49-F238E27FC236}">
                <a16:creationId xmlns:a16="http://schemas.microsoft.com/office/drawing/2014/main" id="{AC0D5225-774C-404C-AD36-A436191B05A5}"/>
              </a:ext>
            </a:extLst>
          </p:cNvPr>
          <p:cNvSpPr/>
          <p:nvPr/>
        </p:nvSpPr>
        <p:spPr>
          <a:xfrm>
            <a:off x="5295759" y="4278137"/>
            <a:ext cx="479159" cy="435600"/>
          </a:xfrm>
          <a:prstGeom prst="ellipse">
            <a:avLst/>
          </a:pr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Oval 47">
            <a:extLst>
              <a:ext uri="{FF2B5EF4-FFF2-40B4-BE49-F238E27FC236}">
                <a16:creationId xmlns:a16="http://schemas.microsoft.com/office/drawing/2014/main" id="{C67B3978-C5BF-4F42-ACBF-6F10B54399FC}"/>
              </a:ext>
            </a:extLst>
          </p:cNvPr>
          <p:cNvSpPr/>
          <p:nvPr/>
        </p:nvSpPr>
        <p:spPr>
          <a:xfrm>
            <a:off x="5935412" y="4278137"/>
            <a:ext cx="479159" cy="435600"/>
          </a:xfrm>
          <a:prstGeom prst="ellipse">
            <a:avLst/>
          </a:prstGeom>
          <a:solidFill>
            <a:schemeClr val="bg1"/>
          </a:solidFill>
          <a:ln w="28575">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Oval 49">
            <a:extLst>
              <a:ext uri="{FF2B5EF4-FFF2-40B4-BE49-F238E27FC236}">
                <a16:creationId xmlns:a16="http://schemas.microsoft.com/office/drawing/2014/main" id="{7F75123C-6A21-4F2D-BC4F-AC5A31579FD3}"/>
              </a:ext>
            </a:extLst>
          </p:cNvPr>
          <p:cNvSpPr/>
          <p:nvPr/>
        </p:nvSpPr>
        <p:spPr>
          <a:xfrm>
            <a:off x="6554383" y="3671809"/>
            <a:ext cx="479158" cy="435600"/>
          </a:xfrm>
          <a:prstGeom prst="ellipse">
            <a:avLst/>
          </a:pr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Oval 50">
            <a:extLst>
              <a:ext uri="{FF2B5EF4-FFF2-40B4-BE49-F238E27FC236}">
                <a16:creationId xmlns:a16="http://schemas.microsoft.com/office/drawing/2014/main" id="{31C1A613-5D63-49C3-A441-2CD2ACA4EAA7}"/>
              </a:ext>
            </a:extLst>
          </p:cNvPr>
          <p:cNvSpPr/>
          <p:nvPr/>
        </p:nvSpPr>
        <p:spPr>
          <a:xfrm>
            <a:off x="7194038" y="3671806"/>
            <a:ext cx="479158" cy="435600"/>
          </a:xfrm>
          <a:prstGeom prst="ellipse">
            <a:avLst/>
          </a:prstGeom>
          <a:solidFill>
            <a:schemeClr val="bg1"/>
          </a:solidFill>
          <a:ln w="28575">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Oval 51">
            <a:extLst>
              <a:ext uri="{FF2B5EF4-FFF2-40B4-BE49-F238E27FC236}">
                <a16:creationId xmlns:a16="http://schemas.microsoft.com/office/drawing/2014/main" id="{903C652F-30FA-4064-88B5-1104F79F1D40}"/>
              </a:ext>
            </a:extLst>
          </p:cNvPr>
          <p:cNvSpPr/>
          <p:nvPr/>
        </p:nvSpPr>
        <p:spPr>
          <a:xfrm>
            <a:off x="6567125" y="4283949"/>
            <a:ext cx="479158" cy="435600"/>
          </a:xfrm>
          <a:prstGeom prst="ellipse">
            <a:avLst/>
          </a:prstGeom>
          <a:solidFill>
            <a:schemeClr val="bg1"/>
          </a:solidFill>
          <a:ln w="28575">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Oval 52">
            <a:extLst>
              <a:ext uri="{FF2B5EF4-FFF2-40B4-BE49-F238E27FC236}">
                <a16:creationId xmlns:a16="http://schemas.microsoft.com/office/drawing/2014/main" id="{F296F42D-5DD6-46CB-926D-AE9E85ABEEAF}"/>
              </a:ext>
            </a:extLst>
          </p:cNvPr>
          <p:cNvSpPr/>
          <p:nvPr/>
        </p:nvSpPr>
        <p:spPr>
          <a:xfrm>
            <a:off x="7190865" y="4283949"/>
            <a:ext cx="479158" cy="435600"/>
          </a:xfrm>
          <a:prstGeom prst="ellipse">
            <a:avLst/>
          </a:pr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0" name="Oval 79">
            <a:extLst>
              <a:ext uri="{FF2B5EF4-FFF2-40B4-BE49-F238E27FC236}">
                <a16:creationId xmlns:a16="http://schemas.microsoft.com/office/drawing/2014/main" id="{84102E61-2004-499C-B118-050B22640B9E}"/>
              </a:ext>
            </a:extLst>
          </p:cNvPr>
          <p:cNvSpPr/>
          <p:nvPr/>
        </p:nvSpPr>
        <p:spPr>
          <a:xfrm>
            <a:off x="7822975" y="3677611"/>
            <a:ext cx="479158" cy="435600"/>
          </a:xfrm>
          <a:prstGeom prst="ellipse">
            <a:avLst/>
          </a:prstGeom>
          <a:solidFill>
            <a:srgbClr val="0066CC"/>
          </a:solidFill>
          <a:ln>
            <a:solidFill>
              <a:srgbClr val="00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81" name="Table 80">
            <a:extLst>
              <a:ext uri="{FF2B5EF4-FFF2-40B4-BE49-F238E27FC236}">
                <a16:creationId xmlns:a16="http://schemas.microsoft.com/office/drawing/2014/main" id="{97274E42-B973-4BF9-ACF6-362157864041}"/>
              </a:ext>
            </a:extLst>
          </p:cNvPr>
          <p:cNvGraphicFramePr>
            <a:graphicFrameLocks noGrp="1"/>
          </p:cNvGraphicFramePr>
          <p:nvPr>
            <p:extLst>
              <p:ext uri="{D42A27DB-BD31-4B8C-83A1-F6EECF244321}">
                <p14:modId xmlns:p14="http://schemas.microsoft.com/office/powerpoint/2010/main" val="1048032034"/>
              </p:ext>
            </p:extLst>
          </p:nvPr>
        </p:nvGraphicFramePr>
        <p:xfrm>
          <a:off x="435224" y="1142719"/>
          <a:ext cx="5148000" cy="3168000"/>
        </p:xfrm>
        <a:graphic>
          <a:graphicData uri="http://schemas.openxmlformats.org/drawingml/2006/table">
            <a:tbl>
              <a:tblPr firstRow="1" bandRow="1">
                <a:tableStyleId>{5C22544A-7EE6-4342-B048-85BDC9FD1C3A}</a:tableStyleId>
              </a:tblPr>
              <a:tblGrid>
                <a:gridCol w="4320000">
                  <a:extLst>
                    <a:ext uri="{9D8B030D-6E8A-4147-A177-3AD203B41FA5}">
                      <a16:colId xmlns:a16="http://schemas.microsoft.com/office/drawing/2014/main" val="885188711"/>
                    </a:ext>
                  </a:extLst>
                </a:gridCol>
                <a:gridCol w="828000">
                  <a:extLst>
                    <a:ext uri="{9D8B030D-6E8A-4147-A177-3AD203B41FA5}">
                      <a16:colId xmlns:a16="http://schemas.microsoft.com/office/drawing/2014/main" val="2845685687"/>
                    </a:ext>
                  </a:extLst>
                </a:gridCol>
              </a:tblGrid>
              <a:tr h="1584000">
                <a:tc>
                  <a:txBody>
                    <a:bodyPr/>
                    <a:lstStyle/>
                    <a:p>
                      <a:pPr algn="l"/>
                      <a:r>
                        <a:rPr lang="en-GB" sz="2300" b="1" dirty="0">
                          <a:solidFill>
                            <a:schemeClr val="bg1">
                              <a:lumMod val="65000"/>
                            </a:schemeClr>
                          </a:solidFill>
                          <a:latin typeface="Century Gothic" panose="020B0502020202020204" pitchFamily="34" charset="0"/>
                        </a:rPr>
                        <a:t>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300" b="1" i="0" u="none" strike="noStrike" kern="1200" cap="none" spc="0" normalizeH="0" baseline="0" noProof="0" dirty="0">
                          <a:ln>
                            <a:noFill/>
                          </a:ln>
                          <a:solidFill>
                            <a:schemeClr val="bg1">
                              <a:lumMod val="65000"/>
                            </a:schemeClr>
                          </a:solidFill>
                          <a:effectLst/>
                          <a:uLnTx/>
                          <a:uFillTx/>
                          <a:latin typeface="Century Gothic" panose="020B0502020202020204" pitchFamily="34" charset="0"/>
                          <a:ea typeface="+mn-ea"/>
                          <a:cs typeface="+mn-cs"/>
                        </a:rPr>
                        <a:t>B.</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633239"/>
                  </a:ext>
                </a:extLst>
              </a:tr>
              <a:tr h="1584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3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C.</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300" b="1" i="0" u="none" strike="noStrike" kern="1200" cap="none" spc="0" normalizeH="0" baseline="0" noProof="0" dirty="0">
                          <a:ln>
                            <a:noFill/>
                          </a:ln>
                          <a:solidFill>
                            <a:schemeClr val="bg1">
                              <a:lumMod val="65000"/>
                            </a:schemeClr>
                          </a:solidFill>
                          <a:effectLst/>
                          <a:uLnTx/>
                          <a:uFillTx/>
                          <a:latin typeface="Century Gothic" panose="020B0502020202020204" pitchFamily="34" charset="0"/>
                          <a:ea typeface="+mn-ea"/>
                          <a:cs typeface="+mn-cs"/>
                        </a:rPr>
                        <a:t>D.</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2007087"/>
                  </a:ext>
                </a:extLst>
              </a:tr>
            </a:tbl>
          </a:graphicData>
        </a:graphic>
      </p:graphicFrame>
      <p:sp>
        <p:nvSpPr>
          <p:cNvPr id="44" name="Oval 43">
            <a:extLst>
              <a:ext uri="{FF2B5EF4-FFF2-40B4-BE49-F238E27FC236}">
                <a16:creationId xmlns:a16="http://schemas.microsoft.com/office/drawing/2014/main" id="{AF1B607A-CA56-4CD0-9ACF-C21E5D574084}"/>
              </a:ext>
            </a:extLst>
          </p:cNvPr>
          <p:cNvSpPr/>
          <p:nvPr/>
        </p:nvSpPr>
        <p:spPr>
          <a:xfrm>
            <a:off x="3255310" y="2083476"/>
            <a:ext cx="579784" cy="52707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400" dirty="0">
              <a:solidFill>
                <a:schemeClr val="tx1"/>
              </a:solidFill>
              <a:latin typeface="SassoonCRInfantMedium" panose="02000603020000020003" pitchFamily="2" charset="0"/>
            </a:endParaRPr>
          </a:p>
        </p:txBody>
      </p:sp>
      <p:sp>
        <p:nvSpPr>
          <p:cNvPr id="49" name="Oval 48">
            <a:extLst>
              <a:ext uri="{FF2B5EF4-FFF2-40B4-BE49-F238E27FC236}">
                <a16:creationId xmlns:a16="http://schemas.microsoft.com/office/drawing/2014/main" id="{9EFF6322-F69F-425C-B866-ABBB121CDA01}"/>
              </a:ext>
            </a:extLst>
          </p:cNvPr>
          <p:cNvSpPr/>
          <p:nvPr/>
        </p:nvSpPr>
        <p:spPr>
          <a:xfrm>
            <a:off x="3992216" y="2083476"/>
            <a:ext cx="579784" cy="52707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400" dirty="0">
              <a:solidFill>
                <a:schemeClr val="tx1"/>
              </a:solidFill>
              <a:latin typeface="SassoonCRInfantMedium" panose="02000603020000020003" pitchFamily="2" charset="0"/>
            </a:endParaRPr>
          </a:p>
        </p:txBody>
      </p:sp>
      <p:pic>
        <p:nvPicPr>
          <p:cNvPr id="54" name="Picture 53" descr="A close up of a sign&#10;&#10;Description generated with high confidence">
            <a:extLst>
              <a:ext uri="{FF2B5EF4-FFF2-40B4-BE49-F238E27FC236}">
                <a16:creationId xmlns:a16="http://schemas.microsoft.com/office/drawing/2014/main" id="{7BCDBD39-2606-4009-A7CC-C1F0D9F557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55" name="TextBox 8">
            <a:extLst>
              <a:ext uri="{FF2B5EF4-FFF2-40B4-BE49-F238E27FC236}">
                <a16:creationId xmlns:a16="http://schemas.microsoft.com/office/drawing/2014/main" id="{B48A15BC-DBAF-4B82-B81D-32B5D291CC81}"/>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56" name="Table 55">
            <a:extLst>
              <a:ext uri="{FF2B5EF4-FFF2-40B4-BE49-F238E27FC236}">
                <a16:creationId xmlns:a16="http://schemas.microsoft.com/office/drawing/2014/main" id="{682D66A9-7B1E-4582-88E5-50E5097D37CA}"/>
              </a:ext>
            </a:extLst>
          </p:cNvPr>
          <p:cNvGraphicFramePr>
            <a:graphicFrameLocks noGrp="1"/>
          </p:cNvGraphicFramePr>
          <p:nvPr>
            <p:extLst>
              <p:ext uri="{D42A27DB-BD31-4B8C-83A1-F6EECF244321}">
                <p14:modId xmlns:p14="http://schemas.microsoft.com/office/powerpoint/2010/main" val="4068354291"/>
              </p:ext>
            </p:extLst>
          </p:nvPr>
        </p:nvGraphicFramePr>
        <p:xfrm>
          <a:off x="5073364" y="1674870"/>
          <a:ext cx="2471533" cy="597242"/>
        </p:xfrm>
        <a:graphic>
          <a:graphicData uri="http://schemas.openxmlformats.org/drawingml/2006/table">
            <a:tbl>
              <a:tblPr firstRow="1" bandRow="1">
                <a:tableStyleId>{5C22544A-7EE6-4342-B048-85BDC9FD1C3A}</a:tableStyleId>
              </a:tblPr>
              <a:tblGrid>
                <a:gridCol w="637762">
                  <a:extLst>
                    <a:ext uri="{9D8B030D-6E8A-4147-A177-3AD203B41FA5}">
                      <a16:colId xmlns:a16="http://schemas.microsoft.com/office/drawing/2014/main" val="2372494306"/>
                    </a:ext>
                  </a:extLst>
                </a:gridCol>
                <a:gridCol w="279950">
                  <a:extLst>
                    <a:ext uri="{9D8B030D-6E8A-4147-A177-3AD203B41FA5}">
                      <a16:colId xmlns:a16="http://schemas.microsoft.com/office/drawing/2014/main" val="1925856628"/>
                    </a:ext>
                  </a:extLst>
                </a:gridCol>
                <a:gridCol w="637762">
                  <a:extLst>
                    <a:ext uri="{9D8B030D-6E8A-4147-A177-3AD203B41FA5}">
                      <a16:colId xmlns:a16="http://schemas.microsoft.com/office/drawing/2014/main" val="2011714711"/>
                    </a:ext>
                  </a:extLst>
                </a:gridCol>
                <a:gridCol w="278297">
                  <a:extLst>
                    <a:ext uri="{9D8B030D-6E8A-4147-A177-3AD203B41FA5}">
                      <a16:colId xmlns:a16="http://schemas.microsoft.com/office/drawing/2014/main" val="2509898397"/>
                    </a:ext>
                  </a:extLst>
                </a:gridCol>
                <a:gridCol w="637762">
                  <a:extLst>
                    <a:ext uri="{9D8B030D-6E8A-4147-A177-3AD203B41FA5}">
                      <a16:colId xmlns:a16="http://schemas.microsoft.com/office/drawing/2014/main" val="701327416"/>
                    </a:ext>
                  </a:extLst>
                </a:gridCol>
              </a:tblGrid>
              <a:tr h="597242">
                <a:tc>
                  <a:txBody>
                    <a:bodyPr/>
                    <a:lstStyle/>
                    <a:p>
                      <a:pPr algn="ctr"/>
                      <a:r>
                        <a:rPr lang="en-GB" sz="2800" dirty="0">
                          <a:solidFill>
                            <a:schemeClr val="tx1"/>
                          </a:solidFill>
                          <a:latin typeface="Century Gothic" panose="020B0502020202020204" pitchFamily="34" charset="0"/>
                        </a:rPr>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dirty="0">
                          <a:solidFill>
                            <a:schemeClr val="tx1"/>
                          </a:solidFill>
                          <a:latin typeface="Century Gothic" panose="020B0502020202020204" pitchFamily="34" charset="0"/>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dirty="0">
                          <a:solidFill>
                            <a:schemeClr val="tx1"/>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dirty="0">
                          <a:solidFill>
                            <a:schemeClr val="tx1"/>
                          </a:solidFill>
                          <a:latin typeface="Century Gothic" panose="020B0502020202020204" pitchFamily="34" charset="0"/>
                        </a:rPr>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737626"/>
                  </a:ext>
                </a:extLst>
              </a:tr>
            </a:tbl>
          </a:graphicData>
        </a:graphic>
      </p:graphicFrame>
    </p:spTree>
    <p:extLst>
      <p:ext uri="{BB962C8B-B14F-4D97-AF65-F5344CB8AC3E}">
        <p14:creationId xmlns:p14="http://schemas.microsoft.com/office/powerpoint/2010/main" val="491869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Jane is making number bonds to 9.</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Which is the odd one out? Explain why. </a:t>
            </a:r>
          </a:p>
          <a:p>
            <a:r>
              <a:rPr lang="en-GB" sz="2000" b="1" dirty="0">
                <a:solidFill>
                  <a:srgbClr val="FF0000"/>
                </a:solidFill>
                <a:latin typeface="Century Gothic" panose="020B0502020202020204" pitchFamily="34" charset="0"/>
              </a:rPr>
              <a:t>C, because 8 + 2 = 10 </a:t>
            </a: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29" name="Oval 28">
            <a:extLst>
              <a:ext uri="{FF2B5EF4-FFF2-40B4-BE49-F238E27FC236}">
                <a16:creationId xmlns:a16="http://schemas.microsoft.com/office/drawing/2014/main" id="{7F4C5AAD-471C-4815-AAEA-C8C025FC421B}"/>
              </a:ext>
            </a:extLst>
          </p:cNvPr>
          <p:cNvSpPr/>
          <p:nvPr/>
        </p:nvSpPr>
        <p:spPr>
          <a:xfrm>
            <a:off x="1027172" y="1412758"/>
            <a:ext cx="579784" cy="527077"/>
          </a:xfrm>
          <a:prstGeom prst="ellipse">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400" dirty="0">
              <a:solidFill>
                <a:schemeClr val="tx1"/>
              </a:solidFill>
              <a:latin typeface="SassoonCRInfantMedium" panose="02000603020000020003" pitchFamily="2" charset="0"/>
            </a:endParaRPr>
          </a:p>
        </p:txBody>
      </p:sp>
      <p:sp>
        <p:nvSpPr>
          <p:cNvPr id="30" name="Oval 29">
            <a:extLst>
              <a:ext uri="{FF2B5EF4-FFF2-40B4-BE49-F238E27FC236}">
                <a16:creationId xmlns:a16="http://schemas.microsoft.com/office/drawing/2014/main" id="{F7EBB0CC-694C-4C9A-A185-B2766FA92345}"/>
              </a:ext>
            </a:extLst>
          </p:cNvPr>
          <p:cNvSpPr/>
          <p:nvPr/>
        </p:nvSpPr>
        <p:spPr>
          <a:xfrm>
            <a:off x="1764078" y="1412758"/>
            <a:ext cx="579784" cy="527077"/>
          </a:xfrm>
          <a:prstGeom prst="ellipse">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400" dirty="0">
              <a:solidFill>
                <a:schemeClr val="tx1"/>
              </a:solidFill>
              <a:latin typeface="SassoonCRInfantMedium" panose="02000603020000020003" pitchFamily="2" charset="0"/>
            </a:endParaRPr>
          </a:p>
        </p:txBody>
      </p:sp>
      <p:sp>
        <p:nvSpPr>
          <p:cNvPr id="31" name="Oval 30">
            <a:extLst>
              <a:ext uri="{FF2B5EF4-FFF2-40B4-BE49-F238E27FC236}">
                <a16:creationId xmlns:a16="http://schemas.microsoft.com/office/drawing/2014/main" id="{84108635-C244-4E50-96BA-7E9279E7A224}"/>
              </a:ext>
            </a:extLst>
          </p:cNvPr>
          <p:cNvSpPr/>
          <p:nvPr/>
        </p:nvSpPr>
        <p:spPr>
          <a:xfrm>
            <a:off x="1027172" y="2104969"/>
            <a:ext cx="579784" cy="527077"/>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400" dirty="0">
              <a:solidFill>
                <a:schemeClr val="tx1"/>
              </a:solidFill>
              <a:latin typeface="SassoonCRInfantMedium" panose="02000603020000020003" pitchFamily="2" charset="0"/>
            </a:endParaRPr>
          </a:p>
        </p:txBody>
      </p:sp>
      <p:sp>
        <p:nvSpPr>
          <p:cNvPr id="32" name="Oval 31">
            <a:extLst>
              <a:ext uri="{FF2B5EF4-FFF2-40B4-BE49-F238E27FC236}">
                <a16:creationId xmlns:a16="http://schemas.microsoft.com/office/drawing/2014/main" id="{27F73049-C519-4A13-B41B-2264C07D8EAB}"/>
              </a:ext>
            </a:extLst>
          </p:cNvPr>
          <p:cNvSpPr/>
          <p:nvPr/>
        </p:nvSpPr>
        <p:spPr>
          <a:xfrm>
            <a:off x="1764078" y="2104969"/>
            <a:ext cx="579784" cy="527077"/>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400" dirty="0">
              <a:solidFill>
                <a:schemeClr val="tx1"/>
              </a:solidFill>
              <a:latin typeface="SassoonCRInfantMedium" panose="02000603020000020003" pitchFamily="2" charset="0"/>
            </a:endParaRPr>
          </a:p>
        </p:txBody>
      </p:sp>
      <p:sp>
        <p:nvSpPr>
          <p:cNvPr id="33" name="Oval 32">
            <a:extLst>
              <a:ext uri="{FF2B5EF4-FFF2-40B4-BE49-F238E27FC236}">
                <a16:creationId xmlns:a16="http://schemas.microsoft.com/office/drawing/2014/main" id="{BE279986-B486-4AC7-9952-4CF03465B14F}"/>
              </a:ext>
            </a:extLst>
          </p:cNvPr>
          <p:cNvSpPr/>
          <p:nvPr/>
        </p:nvSpPr>
        <p:spPr>
          <a:xfrm>
            <a:off x="2500984" y="1412758"/>
            <a:ext cx="579784" cy="527077"/>
          </a:xfrm>
          <a:prstGeom prst="ellipse">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400" dirty="0">
              <a:solidFill>
                <a:schemeClr val="tx1"/>
              </a:solidFill>
              <a:latin typeface="SassoonCRInfantMedium" panose="02000603020000020003" pitchFamily="2" charset="0"/>
            </a:endParaRPr>
          </a:p>
        </p:txBody>
      </p:sp>
      <p:sp>
        <p:nvSpPr>
          <p:cNvPr id="34" name="Oval 33">
            <a:extLst>
              <a:ext uri="{FF2B5EF4-FFF2-40B4-BE49-F238E27FC236}">
                <a16:creationId xmlns:a16="http://schemas.microsoft.com/office/drawing/2014/main" id="{85D7E10F-1CBF-4C0B-9120-A35390F97937}"/>
              </a:ext>
            </a:extLst>
          </p:cNvPr>
          <p:cNvSpPr/>
          <p:nvPr/>
        </p:nvSpPr>
        <p:spPr>
          <a:xfrm>
            <a:off x="2500984" y="2104969"/>
            <a:ext cx="579784" cy="527077"/>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400" dirty="0">
              <a:solidFill>
                <a:schemeClr val="tx1"/>
              </a:solidFill>
              <a:latin typeface="SassoonCRInfantMedium" panose="02000603020000020003" pitchFamily="2" charset="0"/>
            </a:endParaRPr>
          </a:p>
        </p:txBody>
      </p:sp>
      <p:sp>
        <p:nvSpPr>
          <p:cNvPr id="35" name="Oval 34">
            <a:extLst>
              <a:ext uri="{FF2B5EF4-FFF2-40B4-BE49-F238E27FC236}">
                <a16:creationId xmlns:a16="http://schemas.microsoft.com/office/drawing/2014/main" id="{852DB583-F75C-4814-9D59-B17CA034B1C4}"/>
              </a:ext>
            </a:extLst>
          </p:cNvPr>
          <p:cNvSpPr/>
          <p:nvPr/>
        </p:nvSpPr>
        <p:spPr>
          <a:xfrm>
            <a:off x="3237892" y="1412758"/>
            <a:ext cx="579784" cy="527077"/>
          </a:xfrm>
          <a:prstGeom prst="ellipse">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400" dirty="0">
              <a:solidFill>
                <a:schemeClr val="tx1"/>
              </a:solidFill>
              <a:latin typeface="SassoonCRInfantMedium" panose="02000603020000020003" pitchFamily="2" charset="0"/>
            </a:endParaRPr>
          </a:p>
        </p:txBody>
      </p:sp>
      <p:graphicFrame>
        <p:nvGraphicFramePr>
          <p:cNvPr id="43" name="Table 42">
            <a:extLst>
              <a:ext uri="{FF2B5EF4-FFF2-40B4-BE49-F238E27FC236}">
                <a16:creationId xmlns:a16="http://schemas.microsoft.com/office/drawing/2014/main" id="{0D09695B-F488-40EC-8956-E5BC4D3D3BD8}"/>
              </a:ext>
            </a:extLst>
          </p:cNvPr>
          <p:cNvGraphicFramePr>
            <a:graphicFrameLocks noGrp="1"/>
          </p:cNvGraphicFramePr>
          <p:nvPr>
            <p:extLst>
              <p:ext uri="{D42A27DB-BD31-4B8C-83A1-F6EECF244321}">
                <p14:modId xmlns:p14="http://schemas.microsoft.com/office/powerpoint/2010/main" val="3024982051"/>
              </p:ext>
            </p:extLst>
          </p:nvPr>
        </p:nvGraphicFramePr>
        <p:xfrm>
          <a:off x="5220324" y="3561257"/>
          <a:ext cx="3156925" cy="1262770"/>
        </p:xfrm>
        <a:graphic>
          <a:graphicData uri="http://schemas.openxmlformats.org/drawingml/2006/table">
            <a:tbl>
              <a:tblPr firstRow="1" bandRow="1">
                <a:tableStyleId>{5940675A-B579-460E-94D1-54222C63F5DA}</a:tableStyleId>
              </a:tblPr>
              <a:tblGrid>
                <a:gridCol w="631385">
                  <a:extLst>
                    <a:ext uri="{9D8B030D-6E8A-4147-A177-3AD203B41FA5}">
                      <a16:colId xmlns:a16="http://schemas.microsoft.com/office/drawing/2014/main" val="1306787890"/>
                    </a:ext>
                  </a:extLst>
                </a:gridCol>
                <a:gridCol w="631385">
                  <a:extLst>
                    <a:ext uri="{9D8B030D-6E8A-4147-A177-3AD203B41FA5}">
                      <a16:colId xmlns:a16="http://schemas.microsoft.com/office/drawing/2014/main" val="3409575961"/>
                    </a:ext>
                  </a:extLst>
                </a:gridCol>
                <a:gridCol w="631385">
                  <a:extLst>
                    <a:ext uri="{9D8B030D-6E8A-4147-A177-3AD203B41FA5}">
                      <a16:colId xmlns:a16="http://schemas.microsoft.com/office/drawing/2014/main" val="210395594"/>
                    </a:ext>
                  </a:extLst>
                </a:gridCol>
                <a:gridCol w="631385">
                  <a:extLst>
                    <a:ext uri="{9D8B030D-6E8A-4147-A177-3AD203B41FA5}">
                      <a16:colId xmlns:a16="http://schemas.microsoft.com/office/drawing/2014/main" val="1716769139"/>
                    </a:ext>
                  </a:extLst>
                </a:gridCol>
                <a:gridCol w="631385">
                  <a:extLst>
                    <a:ext uri="{9D8B030D-6E8A-4147-A177-3AD203B41FA5}">
                      <a16:colId xmlns:a16="http://schemas.microsoft.com/office/drawing/2014/main" val="1862810929"/>
                    </a:ext>
                  </a:extLst>
                </a:gridCol>
              </a:tblGrid>
              <a:tr h="631385">
                <a:tc>
                  <a:txBody>
                    <a:bodyPr/>
                    <a:lstStyle/>
                    <a:p>
                      <a:pPr algn="l"/>
                      <a:endParaRPr lang="en-GB" sz="2300" b="1" dirty="0">
                        <a:solidFill>
                          <a:schemeClr val="tx1"/>
                        </a:solidFill>
                        <a:latin typeface="Century Gothic" panose="020B0502020202020204" pitchFamily="34" charset="0"/>
                      </a:endParaRPr>
                    </a:p>
                  </a:txBody>
                  <a:tcPr marL="178193" marR="178193" marT="89095" marB="89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300" b="1" dirty="0">
                        <a:solidFill>
                          <a:schemeClr val="tx1"/>
                        </a:solidFill>
                        <a:latin typeface="Century Gothic" panose="020B0502020202020204" pitchFamily="34" charset="0"/>
                      </a:endParaRPr>
                    </a:p>
                  </a:txBody>
                  <a:tcPr marL="178193" marR="178193" marT="89095" marB="89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300" b="1" dirty="0">
                        <a:solidFill>
                          <a:schemeClr val="tx1"/>
                        </a:solidFill>
                        <a:latin typeface="Century Gothic" panose="020B0502020202020204" pitchFamily="34" charset="0"/>
                      </a:endParaRPr>
                    </a:p>
                  </a:txBody>
                  <a:tcPr marL="178193" marR="178193" marT="89095" marB="89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300" b="1" dirty="0">
                        <a:solidFill>
                          <a:schemeClr val="tx1"/>
                        </a:solidFill>
                        <a:latin typeface="Century Gothic" panose="020B0502020202020204" pitchFamily="34" charset="0"/>
                      </a:endParaRPr>
                    </a:p>
                  </a:txBody>
                  <a:tcPr marL="178193" marR="178193" marT="89095" marB="89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300" b="1" dirty="0">
                        <a:solidFill>
                          <a:schemeClr val="tx1"/>
                        </a:solidFill>
                        <a:latin typeface="Century Gothic" panose="020B0502020202020204" pitchFamily="34" charset="0"/>
                      </a:endParaRPr>
                    </a:p>
                  </a:txBody>
                  <a:tcPr marL="178193" marR="178193" marT="89095" marB="89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0284892"/>
                  </a:ext>
                </a:extLst>
              </a:tr>
              <a:tr h="631385">
                <a:tc>
                  <a:txBody>
                    <a:bodyPr/>
                    <a:lstStyle/>
                    <a:p>
                      <a:pPr algn="l"/>
                      <a:endParaRPr lang="en-GB" sz="2300" b="1" dirty="0">
                        <a:solidFill>
                          <a:schemeClr val="tx1"/>
                        </a:solidFill>
                        <a:latin typeface="Century Gothic" panose="020B0502020202020204" pitchFamily="34" charset="0"/>
                      </a:endParaRPr>
                    </a:p>
                  </a:txBody>
                  <a:tcPr marL="178193" marR="178193" marT="89095" marB="89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300" b="1" dirty="0">
                        <a:solidFill>
                          <a:schemeClr val="tx1"/>
                        </a:solidFill>
                        <a:latin typeface="Century Gothic" panose="020B0502020202020204" pitchFamily="34" charset="0"/>
                      </a:endParaRPr>
                    </a:p>
                  </a:txBody>
                  <a:tcPr marL="178193" marR="178193" marT="89095" marB="89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300" b="1" dirty="0">
                        <a:solidFill>
                          <a:schemeClr val="tx1"/>
                        </a:solidFill>
                        <a:latin typeface="Century Gothic" panose="020B0502020202020204" pitchFamily="34" charset="0"/>
                      </a:endParaRPr>
                    </a:p>
                  </a:txBody>
                  <a:tcPr marL="178193" marR="178193" marT="89095" marB="89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300" b="1" dirty="0">
                        <a:solidFill>
                          <a:schemeClr val="tx1"/>
                        </a:solidFill>
                        <a:latin typeface="Century Gothic" panose="020B0502020202020204" pitchFamily="34" charset="0"/>
                      </a:endParaRPr>
                    </a:p>
                  </a:txBody>
                  <a:tcPr marL="178193" marR="178193" marT="89095" marB="89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300" b="1" dirty="0">
                        <a:solidFill>
                          <a:schemeClr val="tx1"/>
                        </a:solidFill>
                        <a:latin typeface="Century Gothic" panose="020B0502020202020204" pitchFamily="34" charset="0"/>
                      </a:endParaRPr>
                    </a:p>
                  </a:txBody>
                  <a:tcPr marL="178193" marR="178193" marT="89095" marB="8909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41873829"/>
                  </a:ext>
                </a:extLst>
              </a:tr>
            </a:tbl>
          </a:graphicData>
        </a:graphic>
      </p:graphicFrame>
      <p:sp>
        <p:nvSpPr>
          <p:cNvPr id="45" name="Oval 44">
            <a:extLst>
              <a:ext uri="{FF2B5EF4-FFF2-40B4-BE49-F238E27FC236}">
                <a16:creationId xmlns:a16="http://schemas.microsoft.com/office/drawing/2014/main" id="{74705087-2714-436B-92EC-5DD1B8D55EB1}"/>
              </a:ext>
            </a:extLst>
          </p:cNvPr>
          <p:cNvSpPr/>
          <p:nvPr/>
        </p:nvSpPr>
        <p:spPr>
          <a:xfrm>
            <a:off x="5295759" y="3666002"/>
            <a:ext cx="479159" cy="4356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Oval 45">
            <a:extLst>
              <a:ext uri="{FF2B5EF4-FFF2-40B4-BE49-F238E27FC236}">
                <a16:creationId xmlns:a16="http://schemas.microsoft.com/office/drawing/2014/main" id="{27C26F40-98CC-4B20-9E1E-B159A3E3738C}"/>
              </a:ext>
            </a:extLst>
          </p:cNvPr>
          <p:cNvSpPr/>
          <p:nvPr/>
        </p:nvSpPr>
        <p:spPr>
          <a:xfrm>
            <a:off x="5935412" y="3666002"/>
            <a:ext cx="479159" cy="4356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Oval 46">
            <a:extLst>
              <a:ext uri="{FF2B5EF4-FFF2-40B4-BE49-F238E27FC236}">
                <a16:creationId xmlns:a16="http://schemas.microsoft.com/office/drawing/2014/main" id="{AC0D5225-774C-404C-AD36-A436191B05A5}"/>
              </a:ext>
            </a:extLst>
          </p:cNvPr>
          <p:cNvSpPr/>
          <p:nvPr/>
        </p:nvSpPr>
        <p:spPr>
          <a:xfrm>
            <a:off x="5295759" y="4278137"/>
            <a:ext cx="479159" cy="4356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Oval 47">
            <a:extLst>
              <a:ext uri="{FF2B5EF4-FFF2-40B4-BE49-F238E27FC236}">
                <a16:creationId xmlns:a16="http://schemas.microsoft.com/office/drawing/2014/main" id="{C67B3978-C5BF-4F42-ACBF-6F10B54399FC}"/>
              </a:ext>
            </a:extLst>
          </p:cNvPr>
          <p:cNvSpPr/>
          <p:nvPr/>
        </p:nvSpPr>
        <p:spPr>
          <a:xfrm>
            <a:off x="5935412" y="4278137"/>
            <a:ext cx="479159" cy="435600"/>
          </a:xfrm>
          <a:prstGeom prst="ellipse">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Oval 49">
            <a:extLst>
              <a:ext uri="{FF2B5EF4-FFF2-40B4-BE49-F238E27FC236}">
                <a16:creationId xmlns:a16="http://schemas.microsoft.com/office/drawing/2014/main" id="{7F75123C-6A21-4F2D-BC4F-AC5A31579FD3}"/>
              </a:ext>
            </a:extLst>
          </p:cNvPr>
          <p:cNvSpPr/>
          <p:nvPr/>
        </p:nvSpPr>
        <p:spPr>
          <a:xfrm>
            <a:off x="6554383" y="3671809"/>
            <a:ext cx="479158" cy="4356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1" name="Oval 50">
            <a:extLst>
              <a:ext uri="{FF2B5EF4-FFF2-40B4-BE49-F238E27FC236}">
                <a16:creationId xmlns:a16="http://schemas.microsoft.com/office/drawing/2014/main" id="{31C1A613-5D63-49C3-A441-2CD2ACA4EAA7}"/>
              </a:ext>
            </a:extLst>
          </p:cNvPr>
          <p:cNvSpPr/>
          <p:nvPr/>
        </p:nvSpPr>
        <p:spPr>
          <a:xfrm>
            <a:off x="7194038" y="3671806"/>
            <a:ext cx="479158" cy="435600"/>
          </a:xfrm>
          <a:prstGeom prst="ellipse">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2" name="Oval 51">
            <a:extLst>
              <a:ext uri="{FF2B5EF4-FFF2-40B4-BE49-F238E27FC236}">
                <a16:creationId xmlns:a16="http://schemas.microsoft.com/office/drawing/2014/main" id="{903C652F-30FA-4064-88B5-1104F79F1D40}"/>
              </a:ext>
            </a:extLst>
          </p:cNvPr>
          <p:cNvSpPr/>
          <p:nvPr/>
        </p:nvSpPr>
        <p:spPr>
          <a:xfrm>
            <a:off x="6567125" y="4283949"/>
            <a:ext cx="479158" cy="435600"/>
          </a:xfrm>
          <a:prstGeom prst="ellipse">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Oval 52">
            <a:extLst>
              <a:ext uri="{FF2B5EF4-FFF2-40B4-BE49-F238E27FC236}">
                <a16:creationId xmlns:a16="http://schemas.microsoft.com/office/drawing/2014/main" id="{F296F42D-5DD6-46CB-926D-AE9E85ABEEAF}"/>
              </a:ext>
            </a:extLst>
          </p:cNvPr>
          <p:cNvSpPr/>
          <p:nvPr/>
        </p:nvSpPr>
        <p:spPr>
          <a:xfrm>
            <a:off x="7190865" y="4283949"/>
            <a:ext cx="479158" cy="4356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0" name="Oval 79">
            <a:extLst>
              <a:ext uri="{FF2B5EF4-FFF2-40B4-BE49-F238E27FC236}">
                <a16:creationId xmlns:a16="http://schemas.microsoft.com/office/drawing/2014/main" id="{84102E61-2004-499C-B118-050B22640B9E}"/>
              </a:ext>
            </a:extLst>
          </p:cNvPr>
          <p:cNvSpPr/>
          <p:nvPr/>
        </p:nvSpPr>
        <p:spPr>
          <a:xfrm>
            <a:off x="7822975" y="3677611"/>
            <a:ext cx="479158" cy="4356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81" name="Table 80">
            <a:extLst>
              <a:ext uri="{FF2B5EF4-FFF2-40B4-BE49-F238E27FC236}">
                <a16:creationId xmlns:a16="http://schemas.microsoft.com/office/drawing/2014/main" id="{97274E42-B973-4BF9-ACF6-362157864041}"/>
              </a:ext>
            </a:extLst>
          </p:cNvPr>
          <p:cNvGraphicFramePr>
            <a:graphicFrameLocks noGrp="1"/>
          </p:cNvGraphicFramePr>
          <p:nvPr>
            <p:extLst>
              <p:ext uri="{D42A27DB-BD31-4B8C-83A1-F6EECF244321}">
                <p14:modId xmlns:p14="http://schemas.microsoft.com/office/powerpoint/2010/main" val="3966126087"/>
              </p:ext>
            </p:extLst>
          </p:nvPr>
        </p:nvGraphicFramePr>
        <p:xfrm>
          <a:off x="435224" y="1142719"/>
          <a:ext cx="5148000" cy="3168000"/>
        </p:xfrm>
        <a:graphic>
          <a:graphicData uri="http://schemas.openxmlformats.org/drawingml/2006/table">
            <a:tbl>
              <a:tblPr firstRow="1" bandRow="1">
                <a:tableStyleId>{5C22544A-7EE6-4342-B048-85BDC9FD1C3A}</a:tableStyleId>
              </a:tblPr>
              <a:tblGrid>
                <a:gridCol w="4320000">
                  <a:extLst>
                    <a:ext uri="{9D8B030D-6E8A-4147-A177-3AD203B41FA5}">
                      <a16:colId xmlns:a16="http://schemas.microsoft.com/office/drawing/2014/main" val="885188711"/>
                    </a:ext>
                  </a:extLst>
                </a:gridCol>
                <a:gridCol w="828000">
                  <a:extLst>
                    <a:ext uri="{9D8B030D-6E8A-4147-A177-3AD203B41FA5}">
                      <a16:colId xmlns:a16="http://schemas.microsoft.com/office/drawing/2014/main" val="2845685687"/>
                    </a:ext>
                  </a:extLst>
                </a:gridCol>
              </a:tblGrid>
              <a:tr h="1584000">
                <a:tc>
                  <a:txBody>
                    <a:bodyPr/>
                    <a:lstStyle/>
                    <a:p>
                      <a:pPr algn="l"/>
                      <a:r>
                        <a:rPr lang="en-GB" sz="2300" b="1" dirty="0">
                          <a:solidFill>
                            <a:schemeClr val="bg1">
                              <a:lumMod val="65000"/>
                            </a:schemeClr>
                          </a:solidFill>
                          <a:latin typeface="Century Gothic" panose="020B0502020202020204" pitchFamily="34" charset="0"/>
                        </a:rPr>
                        <a:t>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300" b="1" i="0" u="none" strike="noStrike" kern="1200" cap="none" spc="0" normalizeH="0" baseline="0" noProof="0" dirty="0">
                          <a:ln>
                            <a:noFill/>
                          </a:ln>
                          <a:solidFill>
                            <a:schemeClr val="bg1">
                              <a:lumMod val="65000"/>
                            </a:schemeClr>
                          </a:solidFill>
                          <a:effectLst/>
                          <a:uLnTx/>
                          <a:uFillTx/>
                          <a:latin typeface="Century Gothic" panose="020B0502020202020204" pitchFamily="34" charset="0"/>
                          <a:ea typeface="+mn-ea"/>
                          <a:cs typeface="+mn-cs"/>
                        </a:rPr>
                        <a:t>B.</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633239"/>
                  </a:ext>
                </a:extLst>
              </a:tr>
              <a:tr h="1584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3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rPr>
                        <a:t>C.</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2300" b="1" i="0" u="none" strike="noStrike" kern="1200" cap="none" spc="0" normalizeH="0" baseline="0" noProof="0" dirty="0">
                          <a:ln>
                            <a:noFill/>
                          </a:ln>
                          <a:solidFill>
                            <a:schemeClr val="bg1">
                              <a:lumMod val="65000"/>
                            </a:schemeClr>
                          </a:solidFill>
                          <a:effectLst/>
                          <a:uLnTx/>
                          <a:uFillTx/>
                          <a:latin typeface="Century Gothic" panose="020B0502020202020204" pitchFamily="34" charset="0"/>
                          <a:ea typeface="+mn-ea"/>
                          <a:cs typeface="+mn-cs"/>
                        </a:rPr>
                        <a:t>D.</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02007087"/>
                  </a:ext>
                </a:extLst>
              </a:tr>
            </a:tbl>
          </a:graphicData>
        </a:graphic>
      </p:graphicFrame>
      <p:sp>
        <p:nvSpPr>
          <p:cNvPr id="44" name="Oval 43">
            <a:extLst>
              <a:ext uri="{FF2B5EF4-FFF2-40B4-BE49-F238E27FC236}">
                <a16:creationId xmlns:a16="http://schemas.microsoft.com/office/drawing/2014/main" id="{AF1B607A-CA56-4CD0-9ACF-C21E5D574084}"/>
              </a:ext>
            </a:extLst>
          </p:cNvPr>
          <p:cNvSpPr/>
          <p:nvPr/>
        </p:nvSpPr>
        <p:spPr>
          <a:xfrm>
            <a:off x="3255310" y="2083476"/>
            <a:ext cx="579784" cy="527077"/>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400" dirty="0">
              <a:solidFill>
                <a:schemeClr val="tx1"/>
              </a:solidFill>
              <a:latin typeface="SassoonCRInfantMedium" panose="02000603020000020003" pitchFamily="2" charset="0"/>
            </a:endParaRPr>
          </a:p>
        </p:txBody>
      </p:sp>
      <p:sp>
        <p:nvSpPr>
          <p:cNvPr id="49" name="Oval 48">
            <a:extLst>
              <a:ext uri="{FF2B5EF4-FFF2-40B4-BE49-F238E27FC236}">
                <a16:creationId xmlns:a16="http://schemas.microsoft.com/office/drawing/2014/main" id="{9EFF6322-F69F-425C-B866-ABBB121CDA01}"/>
              </a:ext>
            </a:extLst>
          </p:cNvPr>
          <p:cNvSpPr/>
          <p:nvPr/>
        </p:nvSpPr>
        <p:spPr>
          <a:xfrm>
            <a:off x="3992216" y="2083476"/>
            <a:ext cx="579784" cy="527077"/>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1400" dirty="0">
              <a:solidFill>
                <a:schemeClr val="tx1"/>
              </a:solidFill>
              <a:latin typeface="SassoonCRInfantMedium" panose="02000603020000020003" pitchFamily="2" charset="0"/>
            </a:endParaRPr>
          </a:p>
        </p:txBody>
      </p:sp>
      <p:grpSp>
        <p:nvGrpSpPr>
          <p:cNvPr id="37" name="Group 36">
            <a:extLst>
              <a:ext uri="{FF2B5EF4-FFF2-40B4-BE49-F238E27FC236}">
                <a16:creationId xmlns:a16="http://schemas.microsoft.com/office/drawing/2014/main" id="{27F6B9D0-7FF1-42B2-94F6-B1B724617E72}"/>
              </a:ext>
            </a:extLst>
          </p:cNvPr>
          <p:cNvGrpSpPr/>
          <p:nvPr/>
        </p:nvGrpSpPr>
        <p:grpSpPr>
          <a:xfrm>
            <a:off x="1127308" y="2772059"/>
            <a:ext cx="2572936" cy="2547696"/>
            <a:chOff x="404465" y="1586667"/>
            <a:chExt cx="901798" cy="892952"/>
          </a:xfrm>
          <a:solidFill>
            <a:schemeClr val="bg1"/>
          </a:solidFill>
        </p:grpSpPr>
        <p:sp>
          <p:nvSpPr>
            <p:cNvPr id="38" name="Oval 37">
              <a:extLst>
                <a:ext uri="{FF2B5EF4-FFF2-40B4-BE49-F238E27FC236}">
                  <a16:creationId xmlns:a16="http://schemas.microsoft.com/office/drawing/2014/main" id="{6719F27E-8736-429D-91F7-5C86719EAB3F}"/>
                </a:ext>
              </a:extLst>
            </p:cNvPr>
            <p:cNvSpPr/>
            <p:nvPr/>
          </p:nvSpPr>
          <p:spPr>
            <a:xfrm rot="16200000">
              <a:off x="404465" y="1847542"/>
              <a:ext cx="360000" cy="360000"/>
            </a:xfrm>
            <a:prstGeom prst="ellipse">
              <a:avLst/>
            </a:prstGeom>
            <a:grp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2800" b="1" dirty="0">
                <a:solidFill>
                  <a:schemeClr val="tx1"/>
                </a:solidFill>
                <a:latin typeface="Century Gothic" panose="020B0502020202020204" pitchFamily="34" charset="0"/>
              </a:endParaRPr>
            </a:p>
          </p:txBody>
        </p:sp>
        <p:sp>
          <p:nvSpPr>
            <p:cNvPr id="39" name="Oval 38">
              <a:extLst>
                <a:ext uri="{FF2B5EF4-FFF2-40B4-BE49-F238E27FC236}">
                  <a16:creationId xmlns:a16="http://schemas.microsoft.com/office/drawing/2014/main" id="{4C8BE612-3685-4EF4-AFEC-D8F4FCBEAE38}"/>
                </a:ext>
              </a:extLst>
            </p:cNvPr>
            <p:cNvSpPr/>
            <p:nvPr/>
          </p:nvSpPr>
          <p:spPr>
            <a:xfrm rot="16200000">
              <a:off x="946263" y="2119619"/>
              <a:ext cx="360000" cy="360000"/>
            </a:xfrm>
            <a:prstGeom prst="ellipse">
              <a:avLst/>
            </a:prstGeom>
            <a:grp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a:r>
                <a:rPr lang="en-GB" sz="2800" b="1" dirty="0">
                  <a:solidFill>
                    <a:srgbClr val="FF0000"/>
                  </a:solidFill>
                  <a:latin typeface="Century Gothic" panose="020B0502020202020204" pitchFamily="34" charset="0"/>
                </a:rPr>
                <a:t>8</a:t>
              </a:r>
            </a:p>
          </p:txBody>
        </p:sp>
        <p:sp>
          <p:nvSpPr>
            <p:cNvPr id="40" name="Oval 39">
              <a:extLst>
                <a:ext uri="{FF2B5EF4-FFF2-40B4-BE49-F238E27FC236}">
                  <a16:creationId xmlns:a16="http://schemas.microsoft.com/office/drawing/2014/main" id="{E2874434-C9AF-4070-8059-CD0CD88F57C1}"/>
                </a:ext>
              </a:extLst>
            </p:cNvPr>
            <p:cNvSpPr/>
            <p:nvPr/>
          </p:nvSpPr>
          <p:spPr>
            <a:xfrm rot="16200000">
              <a:off x="946263" y="1586667"/>
              <a:ext cx="360000" cy="360000"/>
            </a:xfrm>
            <a:prstGeom prst="ellipse">
              <a:avLst/>
            </a:prstGeom>
            <a:grp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a:r>
                <a:rPr lang="en-GB" sz="2800" b="1" dirty="0">
                  <a:solidFill>
                    <a:srgbClr val="FF0000"/>
                  </a:solidFill>
                  <a:latin typeface="Century Gothic" panose="020B0502020202020204" pitchFamily="34" charset="0"/>
                </a:rPr>
                <a:t>2</a:t>
              </a:r>
            </a:p>
          </p:txBody>
        </p:sp>
        <p:cxnSp>
          <p:nvCxnSpPr>
            <p:cNvPr id="41" name="Straight Connector 40">
              <a:extLst>
                <a:ext uri="{FF2B5EF4-FFF2-40B4-BE49-F238E27FC236}">
                  <a16:creationId xmlns:a16="http://schemas.microsoft.com/office/drawing/2014/main" id="{70947231-BBF9-4BE5-9501-0D811ECB602D}"/>
                </a:ext>
              </a:extLst>
            </p:cNvPr>
            <p:cNvCxnSpPr>
              <a:cxnSpLocks/>
              <a:stCxn id="38" idx="3"/>
              <a:endCxn id="39" idx="0"/>
            </p:cNvCxnSpPr>
            <p:nvPr/>
          </p:nvCxnSpPr>
          <p:spPr>
            <a:xfrm>
              <a:off x="711744" y="2154821"/>
              <a:ext cx="234519" cy="144798"/>
            </a:xfrm>
            <a:prstGeom prst="line">
              <a:avLst/>
            </a:prstGeom>
            <a:grpFill/>
            <a:ln w="19050">
              <a:solidFill>
                <a:srgbClr val="FF0000"/>
              </a:solidFill>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6E1AACA7-BB7F-4B3C-ACE1-7FD81655B011}"/>
                </a:ext>
              </a:extLst>
            </p:cNvPr>
            <p:cNvCxnSpPr>
              <a:cxnSpLocks/>
              <a:stCxn id="38" idx="5"/>
              <a:endCxn id="40" idx="0"/>
            </p:cNvCxnSpPr>
            <p:nvPr/>
          </p:nvCxnSpPr>
          <p:spPr>
            <a:xfrm flipV="1">
              <a:off x="711744" y="1766667"/>
              <a:ext cx="234519" cy="133596"/>
            </a:xfrm>
            <a:prstGeom prst="line">
              <a:avLst/>
            </a:prstGeom>
            <a:grpFill/>
            <a:ln w="19050">
              <a:solidFill>
                <a:srgbClr val="FF0000"/>
              </a:solidFill>
            </a:ln>
          </p:spPr>
          <p:style>
            <a:lnRef idx="1">
              <a:schemeClr val="dk1"/>
            </a:lnRef>
            <a:fillRef idx="0">
              <a:schemeClr val="dk1"/>
            </a:fillRef>
            <a:effectRef idx="0">
              <a:schemeClr val="dk1"/>
            </a:effectRef>
            <a:fontRef idx="minor">
              <a:schemeClr val="tx1"/>
            </a:fontRef>
          </p:style>
        </p:cxnSp>
      </p:grpSp>
      <p:pic>
        <p:nvPicPr>
          <p:cNvPr id="54" name="Picture 53" descr="A close up of a sign&#10;&#10;Description generated with high confidence">
            <a:extLst>
              <a:ext uri="{FF2B5EF4-FFF2-40B4-BE49-F238E27FC236}">
                <a16:creationId xmlns:a16="http://schemas.microsoft.com/office/drawing/2014/main" id="{03F81950-7734-4F4E-8CE2-804CE338C1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55" name="TextBox 8">
            <a:extLst>
              <a:ext uri="{FF2B5EF4-FFF2-40B4-BE49-F238E27FC236}">
                <a16:creationId xmlns:a16="http://schemas.microsoft.com/office/drawing/2014/main" id="{3946A050-E41B-4EBB-8121-82CA019D942C}"/>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56" name="Table 55">
            <a:extLst>
              <a:ext uri="{FF2B5EF4-FFF2-40B4-BE49-F238E27FC236}">
                <a16:creationId xmlns:a16="http://schemas.microsoft.com/office/drawing/2014/main" id="{6FF616B2-22F3-47C0-8BCF-0AABCA917DDC}"/>
              </a:ext>
            </a:extLst>
          </p:cNvPr>
          <p:cNvGraphicFramePr>
            <a:graphicFrameLocks noGrp="1"/>
          </p:cNvGraphicFramePr>
          <p:nvPr>
            <p:extLst>
              <p:ext uri="{D42A27DB-BD31-4B8C-83A1-F6EECF244321}">
                <p14:modId xmlns:p14="http://schemas.microsoft.com/office/powerpoint/2010/main" val="2050030382"/>
              </p:ext>
            </p:extLst>
          </p:nvPr>
        </p:nvGraphicFramePr>
        <p:xfrm>
          <a:off x="5073364" y="1674870"/>
          <a:ext cx="2471533" cy="597242"/>
        </p:xfrm>
        <a:graphic>
          <a:graphicData uri="http://schemas.openxmlformats.org/drawingml/2006/table">
            <a:tbl>
              <a:tblPr firstRow="1" bandRow="1">
                <a:tableStyleId>{5C22544A-7EE6-4342-B048-85BDC9FD1C3A}</a:tableStyleId>
              </a:tblPr>
              <a:tblGrid>
                <a:gridCol w="637762">
                  <a:extLst>
                    <a:ext uri="{9D8B030D-6E8A-4147-A177-3AD203B41FA5}">
                      <a16:colId xmlns:a16="http://schemas.microsoft.com/office/drawing/2014/main" val="2372494306"/>
                    </a:ext>
                  </a:extLst>
                </a:gridCol>
                <a:gridCol w="279950">
                  <a:extLst>
                    <a:ext uri="{9D8B030D-6E8A-4147-A177-3AD203B41FA5}">
                      <a16:colId xmlns:a16="http://schemas.microsoft.com/office/drawing/2014/main" val="1925856628"/>
                    </a:ext>
                  </a:extLst>
                </a:gridCol>
                <a:gridCol w="637762">
                  <a:extLst>
                    <a:ext uri="{9D8B030D-6E8A-4147-A177-3AD203B41FA5}">
                      <a16:colId xmlns:a16="http://schemas.microsoft.com/office/drawing/2014/main" val="2011714711"/>
                    </a:ext>
                  </a:extLst>
                </a:gridCol>
                <a:gridCol w="278297">
                  <a:extLst>
                    <a:ext uri="{9D8B030D-6E8A-4147-A177-3AD203B41FA5}">
                      <a16:colId xmlns:a16="http://schemas.microsoft.com/office/drawing/2014/main" val="2509898397"/>
                    </a:ext>
                  </a:extLst>
                </a:gridCol>
                <a:gridCol w="637762">
                  <a:extLst>
                    <a:ext uri="{9D8B030D-6E8A-4147-A177-3AD203B41FA5}">
                      <a16:colId xmlns:a16="http://schemas.microsoft.com/office/drawing/2014/main" val="701327416"/>
                    </a:ext>
                  </a:extLst>
                </a:gridCol>
              </a:tblGrid>
              <a:tr h="597242">
                <a:tc>
                  <a:txBody>
                    <a:bodyPr/>
                    <a:lstStyle/>
                    <a:p>
                      <a:pPr algn="ctr"/>
                      <a:r>
                        <a:rPr lang="en-GB" sz="2800" dirty="0">
                          <a:solidFill>
                            <a:schemeClr val="bg1">
                              <a:lumMod val="65000"/>
                            </a:schemeClr>
                          </a:solidFill>
                          <a:latin typeface="Century Gothic" panose="020B0502020202020204" pitchFamily="34" charset="0"/>
                        </a:rPr>
                        <a:t>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dirty="0">
                          <a:solidFill>
                            <a:schemeClr val="bg1">
                              <a:lumMod val="65000"/>
                            </a:schemeClr>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dirty="0">
                          <a:solidFill>
                            <a:schemeClr val="bg1">
                              <a:lumMod val="65000"/>
                            </a:schemeClr>
                          </a:solidFill>
                          <a:latin typeface="Century Gothic" panose="020B0502020202020204" pitchFamily="34" charset="0"/>
                        </a:rPr>
                        <a:t>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dirty="0">
                          <a:solidFill>
                            <a:schemeClr val="bg1">
                              <a:lumMod val="65000"/>
                            </a:schemeClr>
                          </a:solidFill>
                          <a:latin typeface="Century Gothic" panose="020B0502020202020204" pitchFamily="34" charset="0"/>
                        </a:rPr>
                        <a: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800" dirty="0">
                          <a:solidFill>
                            <a:schemeClr val="bg1">
                              <a:lumMod val="65000"/>
                            </a:schemeClr>
                          </a:solidFill>
                          <a:latin typeface="Century Gothic" panose="020B0502020202020204" pitchFamily="34" charset="0"/>
                        </a:rPr>
                        <a:t>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737626"/>
                  </a:ext>
                </a:extLst>
              </a:tr>
            </a:tbl>
          </a:graphicData>
        </a:graphic>
      </p:graphicFrame>
    </p:spTree>
    <p:extLst>
      <p:ext uri="{BB962C8B-B14F-4D97-AF65-F5344CB8AC3E}">
        <p14:creationId xmlns:p14="http://schemas.microsoft.com/office/powerpoint/2010/main" val="8302616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8" name="Picture 57" descr="A close up of a sign&#10;&#10;Description generated with high confidence">
            <a:extLst>
              <a:ext uri="{FF2B5EF4-FFF2-40B4-BE49-F238E27FC236}">
                <a16:creationId xmlns:a16="http://schemas.microsoft.com/office/drawing/2014/main" id="{8AADA76A-E4D0-459C-BF18-D4F8D88A3A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59" name="TextBox 8">
            <a:extLst>
              <a:ext uri="{FF2B5EF4-FFF2-40B4-BE49-F238E27FC236}">
                <a16:creationId xmlns:a16="http://schemas.microsoft.com/office/drawing/2014/main" id="{75B9CDBE-79B9-4AE3-BE85-A2EA06761FA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27" name="Picture 26">
            <a:extLst>
              <a:ext uri="{FF2B5EF4-FFF2-40B4-BE49-F238E27FC236}">
                <a16:creationId xmlns:a16="http://schemas.microsoft.com/office/drawing/2014/main" id="{BAC5767B-0AD9-4829-918D-A1B9806B9531}"/>
              </a:ext>
            </a:extLst>
          </p:cNvPr>
          <p:cNvPicPr>
            <a:picLocks noChangeAspect="1"/>
          </p:cNvPicPr>
          <p:nvPr/>
        </p:nvPicPr>
        <p:blipFill>
          <a:blip r:embed="rId4"/>
          <a:stretch>
            <a:fillRect/>
          </a:stretch>
        </p:blipFill>
        <p:spPr>
          <a:xfrm>
            <a:off x="115438" y="148682"/>
            <a:ext cx="8913124" cy="6322100"/>
          </a:xfrm>
          <a:prstGeom prst="rect">
            <a:avLst/>
          </a:prstGeom>
        </p:spPr>
      </p:pic>
      <p:sp>
        <p:nvSpPr>
          <p:cNvPr id="28" name="Rectangle 27">
            <a:extLst>
              <a:ext uri="{FF2B5EF4-FFF2-40B4-BE49-F238E27FC236}">
                <a16:creationId xmlns:a16="http://schemas.microsoft.com/office/drawing/2014/main" id="{04D009EA-9630-40E7-83FE-906A51EC3DED}"/>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Each box has 7 buns in total shared on two plates. </a:t>
            </a:r>
          </a:p>
          <a:p>
            <a:pPr algn="ctr"/>
            <a:r>
              <a:rPr lang="en-GB" sz="2000" b="1" dirty="0">
                <a:solidFill>
                  <a:schemeClr val="tx1"/>
                </a:solidFill>
                <a:latin typeface="Century Gothic" panose="020B0502020202020204" pitchFamily="34" charset="0"/>
              </a:rPr>
              <a:t>None of the plates look the same.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Draw the buns on the plates.</a:t>
            </a:r>
          </a:p>
          <a:p>
            <a:pPr lvl="0" algn="ctr"/>
            <a:endParaRPr lang="en-GB" sz="2000" b="1" dirty="0">
              <a:solidFill>
                <a:schemeClr val="tx1"/>
              </a:solidFill>
              <a:latin typeface="Century Gothic" panose="020B0502020202020204" pitchFamily="34" charset="0"/>
            </a:endParaRPr>
          </a:p>
        </p:txBody>
      </p:sp>
      <p:sp>
        <p:nvSpPr>
          <p:cNvPr id="29" name="Rectangle 28">
            <a:extLst>
              <a:ext uri="{FF2B5EF4-FFF2-40B4-BE49-F238E27FC236}">
                <a16:creationId xmlns:a16="http://schemas.microsoft.com/office/drawing/2014/main" id="{124BFBBE-223F-45EE-989B-1DFEC97BE3D0}"/>
              </a:ext>
            </a:extLst>
          </p:cNvPr>
          <p:cNvSpPr/>
          <p:nvPr/>
        </p:nvSpPr>
        <p:spPr>
          <a:xfrm>
            <a:off x="6168799" y="3182694"/>
            <a:ext cx="2122154" cy="594204"/>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BUNS</a:t>
            </a:r>
            <a:endParaRPr lang="en-GB" sz="1200" b="1" dirty="0">
              <a:solidFill>
                <a:schemeClr val="tx1"/>
              </a:solidFill>
              <a:latin typeface="Century Gothic" panose="020B0502020202020204" pitchFamily="34" charset="0"/>
            </a:endParaRPr>
          </a:p>
        </p:txBody>
      </p:sp>
      <p:sp>
        <p:nvSpPr>
          <p:cNvPr id="30" name="Rectangle 29">
            <a:extLst>
              <a:ext uri="{FF2B5EF4-FFF2-40B4-BE49-F238E27FC236}">
                <a16:creationId xmlns:a16="http://schemas.microsoft.com/office/drawing/2014/main" id="{9019960B-E33B-4919-9DC9-222D068D7C0D}"/>
              </a:ext>
            </a:extLst>
          </p:cNvPr>
          <p:cNvSpPr/>
          <p:nvPr/>
        </p:nvSpPr>
        <p:spPr>
          <a:xfrm>
            <a:off x="773893" y="3182694"/>
            <a:ext cx="2122153" cy="594204"/>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BUNS</a:t>
            </a:r>
            <a:endParaRPr lang="en-GB" sz="1200" b="1" dirty="0">
              <a:solidFill>
                <a:schemeClr val="tx1"/>
              </a:solidFill>
              <a:latin typeface="Century Gothic" panose="020B0502020202020204" pitchFamily="34" charset="0"/>
            </a:endParaRPr>
          </a:p>
        </p:txBody>
      </p:sp>
      <p:sp>
        <p:nvSpPr>
          <p:cNvPr id="31" name="Rectangle 30">
            <a:extLst>
              <a:ext uri="{FF2B5EF4-FFF2-40B4-BE49-F238E27FC236}">
                <a16:creationId xmlns:a16="http://schemas.microsoft.com/office/drawing/2014/main" id="{5449AAD7-AB4E-4683-BC46-C760F363466F}"/>
              </a:ext>
            </a:extLst>
          </p:cNvPr>
          <p:cNvSpPr/>
          <p:nvPr/>
        </p:nvSpPr>
        <p:spPr>
          <a:xfrm>
            <a:off x="3464317" y="1512777"/>
            <a:ext cx="2122152" cy="594204"/>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BUNS</a:t>
            </a:r>
            <a:endParaRPr lang="en-GB" sz="12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994107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9" name="Picture 48" descr="A close up of a sign&#10;&#10;Description generated with high confidence">
            <a:extLst>
              <a:ext uri="{FF2B5EF4-FFF2-40B4-BE49-F238E27FC236}">
                <a16:creationId xmlns:a16="http://schemas.microsoft.com/office/drawing/2014/main" id="{090225F2-F8B5-4B4F-BEB7-56521415FF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50" name="TextBox 8">
            <a:extLst>
              <a:ext uri="{FF2B5EF4-FFF2-40B4-BE49-F238E27FC236}">
                <a16:creationId xmlns:a16="http://schemas.microsoft.com/office/drawing/2014/main" id="{4DFC9952-52CB-41CC-BA0F-9F40FBAB9C09}"/>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30" name="Picture 129">
            <a:extLst>
              <a:ext uri="{FF2B5EF4-FFF2-40B4-BE49-F238E27FC236}">
                <a16:creationId xmlns:a16="http://schemas.microsoft.com/office/drawing/2014/main" id="{0A71F8CD-E6B2-42C5-A856-87428D9352C5}"/>
              </a:ext>
            </a:extLst>
          </p:cNvPr>
          <p:cNvPicPr>
            <a:picLocks noChangeAspect="1"/>
          </p:cNvPicPr>
          <p:nvPr/>
        </p:nvPicPr>
        <p:blipFill>
          <a:blip r:embed="rId4"/>
          <a:stretch>
            <a:fillRect/>
          </a:stretch>
        </p:blipFill>
        <p:spPr>
          <a:xfrm>
            <a:off x="115438" y="148682"/>
            <a:ext cx="8913124" cy="6322100"/>
          </a:xfrm>
          <a:prstGeom prst="rect">
            <a:avLst/>
          </a:prstGeom>
        </p:spPr>
      </p:pic>
      <p:sp>
        <p:nvSpPr>
          <p:cNvPr id="131" name="Rectangle 130">
            <a:extLst>
              <a:ext uri="{FF2B5EF4-FFF2-40B4-BE49-F238E27FC236}">
                <a16:creationId xmlns:a16="http://schemas.microsoft.com/office/drawing/2014/main" id="{D10906D1-243C-4DC9-A820-F5C31815B43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Each box has 7 buns in total shared on two plates. </a:t>
            </a:r>
          </a:p>
          <a:p>
            <a:pPr algn="ctr"/>
            <a:r>
              <a:rPr lang="en-GB" sz="2000" b="1" dirty="0">
                <a:solidFill>
                  <a:schemeClr val="tx1"/>
                </a:solidFill>
                <a:latin typeface="Century Gothic" panose="020B0502020202020204" pitchFamily="34" charset="0"/>
              </a:rPr>
              <a:t>None of the plates look the same.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Draw the buns on the plates.</a:t>
            </a:r>
          </a:p>
          <a:p>
            <a:pPr algn="ctr"/>
            <a:r>
              <a:rPr lang="en-GB" sz="2000" b="1" dirty="0">
                <a:solidFill>
                  <a:srgbClr val="FF0000"/>
                </a:solidFill>
                <a:latin typeface="Century Gothic" panose="020B0502020202020204" pitchFamily="34" charset="0"/>
              </a:rPr>
              <a:t>Various answers, for example: 7 and 0; 6 and 1; 5 and 2. </a:t>
            </a:r>
          </a:p>
          <a:p>
            <a:pPr lvl="0" algn="ctr"/>
            <a:endParaRPr lang="en-GB" sz="2000" b="1" dirty="0">
              <a:solidFill>
                <a:schemeClr val="tx1"/>
              </a:solidFill>
              <a:latin typeface="Century Gothic" panose="020B0502020202020204" pitchFamily="34" charset="0"/>
            </a:endParaRPr>
          </a:p>
        </p:txBody>
      </p:sp>
      <p:sp>
        <p:nvSpPr>
          <p:cNvPr id="132" name="Rectangle 131">
            <a:extLst>
              <a:ext uri="{FF2B5EF4-FFF2-40B4-BE49-F238E27FC236}">
                <a16:creationId xmlns:a16="http://schemas.microsoft.com/office/drawing/2014/main" id="{90E568B3-EDA4-4BD5-BB4C-83EBA9A339E7}"/>
              </a:ext>
            </a:extLst>
          </p:cNvPr>
          <p:cNvSpPr/>
          <p:nvPr/>
        </p:nvSpPr>
        <p:spPr>
          <a:xfrm>
            <a:off x="6168799" y="3182694"/>
            <a:ext cx="2122154" cy="594204"/>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BUNS</a:t>
            </a:r>
            <a:endParaRPr lang="en-GB" sz="1200" b="1" dirty="0">
              <a:solidFill>
                <a:schemeClr val="tx1"/>
              </a:solidFill>
              <a:latin typeface="Century Gothic" panose="020B0502020202020204" pitchFamily="34" charset="0"/>
            </a:endParaRPr>
          </a:p>
        </p:txBody>
      </p:sp>
      <p:sp>
        <p:nvSpPr>
          <p:cNvPr id="133" name="Rectangle 132">
            <a:extLst>
              <a:ext uri="{FF2B5EF4-FFF2-40B4-BE49-F238E27FC236}">
                <a16:creationId xmlns:a16="http://schemas.microsoft.com/office/drawing/2014/main" id="{881C7254-6F8D-4205-8927-0C0F6EBC0982}"/>
              </a:ext>
            </a:extLst>
          </p:cNvPr>
          <p:cNvSpPr/>
          <p:nvPr/>
        </p:nvSpPr>
        <p:spPr>
          <a:xfrm>
            <a:off x="773894" y="3182694"/>
            <a:ext cx="2122153" cy="594204"/>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BUNS</a:t>
            </a:r>
            <a:endParaRPr lang="en-GB" sz="1200" b="1" dirty="0">
              <a:solidFill>
                <a:schemeClr val="tx1"/>
              </a:solidFill>
              <a:latin typeface="Century Gothic" panose="020B0502020202020204" pitchFamily="34" charset="0"/>
            </a:endParaRPr>
          </a:p>
        </p:txBody>
      </p:sp>
      <p:sp>
        <p:nvSpPr>
          <p:cNvPr id="134" name="Rectangle 133">
            <a:extLst>
              <a:ext uri="{FF2B5EF4-FFF2-40B4-BE49-F238E27FC236}">
                <a16:creationId xmlns:a16="http://schemas.microsoft.com/office/drawing/2014/main" id="{00AD175E-7F93-4CA1-A731-59843D3E8CC4}"/>
              </a:ext>
            </a:extLst>
          </p:cNvPr>
          <p:cNvSpPr/>
          <p:nvPr/>
        </p:nvSpPr>
        <p:spPr>
          <a:xfrm>
            <a:off x="3464319" y="1512777"/>
            <a:ext cx="2122153" cy="594204"/>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BUNS</a:t>
            </a:r>
            <a:endParaRPr lang="en-GB" sz="12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469655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8" name="Picture 27" descr="A close up of a sign&#10;&#10;Description generated with high confidence">
            <a:extLst>
              <a:ext uri="{FF2B5EF4-FFF2-40B4-BE49-F238E27FC236}">
                <a16:creationId xmlns:a16="http://schemas.microsoft.com/office/drawing/2014/main" id="{2DEDE601-577F-4F92-80F1-F97E33876D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9" name="TextBox 8">
            <a:extLst>
              <a:ext uri="{FF2B5EF4-FFF2-40B4-BE49-F238E27FC236}">
                <a16:creationId xmlns:a16="http://schemas.microsoft.com/office/drawing/2014/main" id="{19458032-F9D2-485A-BDBD-FDD29B0D9E0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32" name="Picture 31">
            <a:extLst>
              <a:ext uri="{FF2B5EF4-FFF2-40B4-BE49-F238E27FC236}">
                <a16:creationId xmlns:a16="http://schemas.microsoft.com/office/drawing/2014/main" id="{C195E563-72A1-4980-BE8F-06B1F3BDDF4C}"/>
              </a:ext>
            </a:extLst>
          </p:cNvPr>
          <p:cNvPicPr>
            <a:picLocks noChangeAspect="1"/>
          </p:cNvPicPr>
          <p:nvPr/>
        </p:nvPicPr>
        <p:blipFill>
          <a:blip r:embed="rId4"/>
          <a:stretch>
            <a:fillRect/>
          </a:stretch>
        </p:blipFill>
        <p:spPr>
          <a:xfrm>
            <a:off x="115438" y="148682"/>
            <a:ext cx="8913124" cy="6322100"/>
          </a:xfrm>
          <a:prstGeom prst="rect">
            <a:avLst/>
          </a:prstGeom>
        </p:spPr>
      </p:pic>
      <p:sp>
        <p:nvSpPr>
          <p:cNvPr id="33" name="Rectangle 32">
            <a:extLst>
              <a:ext uri="{FF2B5EF4-FFF2-40B4-BE49-F238E27FC236}">
                <a16:creationId xmlns:a16="http://schemas.microsoft.com/office/drawing/2014/main" id="{777CE9CA-5896-4B69-A705-C0441F0EF6D0}"/>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pairs of cards make number bonds to 6?</a:t>
            </a: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34" name="Rectangle: Rounded Corners 33">
            <a:extLst>
              <a:ext uri="{FF2B5EF4-FFF2-40B4-BE49-F238E27FC236}">
                <a16:creationId xmlns:a16="http://schemas.microsoft.com/office/drawing/2014/main" id="{B24FBBF1-5A75-499B-9F6E-42C8AD43AB75}"/>
              </a:ext>
            </a:extLst>
          </p:cNvPr>
          <p:cNvSpPr/>
          <p:nvPr/>
        </p:nvSpPr>
        <p:spPr>
          <a:xfrm>
            <a:off x="6431492" y="3958772"/>
            <a:ext cx="1543384" cy="2083568"/>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000" b="1" dirty="0">
                <a:solidFill>
                  <a:schemeClr val="tx1"/>
                </a:solidFill>
                <a:latin typeface="Century Gothic" panose="020B0502020202020204" pitchFamily="34" charset="0"/>
              </a:rPr>
              <a:t>3</a:t>
            </a:r>
          </a:p>
        </p:txBody>
      </p:sp>
      <p:sp>
        <p:nvSpPr>
          <p:cNvPr id="35" name="Rectangle: Rounded Corners 34">
            <a:extLst>
              <a:ext uri="{FF2B5EF4-FFF2-40B4-BE49-F238E27FC236}">
                <a16:creationId xmlns:a16="http://schemas.microsoft.com/office/drawing/2014/main" id="{1F57F28B-F9E5-4940-9EF9-F102EADC4E83}"/>
              </a:ext>
            </a:extLst>
          </p:cNvPr>
          <p:cNvSpPr/>
          <p:nvPr/>
        </p:nvSpPr>
        <p:spPr>
          <a:xfrm>
            <a:off x="2992535" y="1644881"/>
            <a:ext cx="1543384" cy="2083568"/>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000" b="1" dirty="0">
                <a:solidFill>
                  <a:schemeClr val="tx1"/>
                </a:solidFill>
                <a:latin typeface="Century Gothic" panose="020B0502020202020204" pitchFamily="34" charset="0"/>
              </a:rPr>
              <a:t>6</a:t>
            </a:r>
          </a:p>
        </p:txBody>
      </p:sp>
      <p:sp>
        <p:nvSpPr>
          <p:cNvPr id="36" name="Rectangle: Rounded Corners 35">
            <a:extLst>
              <a:ext uri="{FF2B5EF4-FFF2-40B4-BE49-F238E27FC236}">
                <a16:creationId xmlns:a16="http://schemas.microsoft.com/office/drawing/2014/main" id="{CFE1B796-C6A5-4E90-BE9A-59699212ECCC}"/>
              </a:ext>
            </a:extLst>
          </p:cNvPr>
          <p:cNvSpPr/>
          <p:nvPr/>
        </p:nvSpPr>
        <p:spPr>
          <a:xfrm>
            <a:off x="2996479" y="3946355"/>
            <a:ext cx="1543384" cy="2083568"/>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000" b="1" dirty="0">
                <a:solidFill>
                  <a:schemeClr val="tx1"/>
                </a:solidFill>
                <a:latin typeface="Century Gothic" panose="020B0502020202020204" pitchFamily="34" charset="0"/>
              </a:rPr>
              <a:t>0</a:t>
            </a:r>
          </a:p>
        </p:txBody>
      </p:sp>
    </p:spTree>
    <p:extLst>
      <p:ext uri="{BB962C8B-B14F-4D97-AF65-F5344CB8AC3E}">
        <p14:creationId xmlns:p14="http://schemas.microsoft.com/office/powerpoint/2010/main" val="2854971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0" name="Picture 29" descr="A close up of a sign&#10;&#10;Description generated with high confidence">
            <a:extLst>
              <a:ext uri="{FF2B5EF4-FFF2-40B4-BE49-F238E27FC236}">
                <a16:creationId xmlns:a16="http://schemas.microsoft.com/office/drawing/2014/main" id="{6DAF7B5E-0F0E-41E2-8C91-9AF76FAF0C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31" name="TextBox 8">
            <a:extLst>
              <a:ext uri="{FF2B5EF4-FFF2-40B4-BE49-F238E27FC236}">
                <a16:creationId xmlns:a16="http://schemas.microsoft.com/office/drawing/2014/main" id="{67CC1328-CC37-4BF1-9D06-F4592982902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33" name="Picture 32">
            <a:extLst>
              <a:ext uri="{FF2B5EF4-FFF2-40B4-BE49-F238E27FC236}">
                <a16:creationId xmlns:a16="http://schemas.microsoft.com/office/drawing/2014/main" id="{836F070D-F0AF-4C7A-BE62-582FC3D69881}"/>
              </a:ext>
            </a:extLst>
          </p:cNvPr>
          <p:cNvPicPr>
            <a:picLocks noChangeAspect="1"/>
          </p:cNvPicPr>
          <p:nvPr/>
        </p:nvPicPr>
        <p:blipFill>
          <a:blip r:embed="rId4"/>
          <a:stretch>
            <a:fillRect/>
          </a:stretch>
        </p:blipFill>
        <p:spPr>
          <a:xfrm>
            <a:off x="115438" y="148682"/>
            <a:ext cx="8913124" cy="6322100"/>
          </a:xfrm>
          <a:prstGeom prst="rect">
            <a:avLst/>
          </a:prstGeom>
        </p:spPr>
      </p:pic>
      <p:sp>
        <p:nvSpPr>
          <p:cNvPr id="34" name="Rectangle 33">
            <a:extLst>
              <a:ext uri="{FF2B5EF4-FFF2-40B4-BE49-F238E27FC236}">
                <a16:creationId xmlns:a16="http://schemas.microsoft.com/office/drawing/2014/main" id="{9382237A-9F9F-4956-B36A-0B29BB5FF254}"/>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pairs of cards make number bonds to 6?</a:t>
            </a: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35" name="Rectangle: Rounded Corners 34">
            <a:extLst>
              <a:ext uri="{FF2B5EF4-FFF2-40B4-BE49-F238E27FC236}">
                <a16:creationId xmlns:a16="http://schemas.microsoft.com/office/drawing/2014/main" id="{1BE20058-92AB-400E-AFD4-BEB63C74EC3E}"/>
              </a:ext>
            </a:extLst>
          </p:cNvPr>
          <p:cNvSpPr/>
          <p:nvPr/>
        </p:nvSpPr>
        <p:spPr>
          <a:xfrm>
            <a:off x="2793429" y="1649588"/>
            <a:ext cx="1543384" cy="2083568"/>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000" b="1" dirty="0">
                <a:solidFill>
                  <a:srgbClr val="FF0000"/>
                </a:solidFill>
                <a:latin typeface="Century Gothic" panose="020B0502020202020204" pitchFamily="34" charset="0"/>
              </a:rPr>
              <a:t>3</a:t>
            </a:r>
          </a:p>
        </p:txBody>
      </p:sp>
      <p:sp>
        <p:nvSpPr>
          <p:cNvPr id="36" name="Rectangle: Rounded Corners 35">
            <a:extLst>
              <a:ext uri="{FF2B5EF4-FFF2-40B4-BE49-F238E27FC236}">
                <a16:creationId xmlns:a16="http://schemas.microsoft.com/office/drawing/2014/main" id="{E0BCC277-A6BA-4B13-BF05-BB56A2EDEDFD}"/>
              </a:ext>
            </a:extLst>
          </p:cNvPr>
          <p:cNvSpPr/>
          <p:nvPr/>
        </p:nvSpPr>
        <p:spPr>
          <a:xfrm>
            <a:off x="4792605" y="3957384"/>
            <a:ext cx="1543384" cy="2083568"/>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000" b="1" dirty="0">
                <a:solidFill>
                  <a:srgbClr val="FF0000"/>
                </a:solidFill>
                <a:latin typeface="Century Gothic" panose="020B0502020202020204" pitchFamily="34" charset="0"/>
              </a:rPr>
              <a:t>6</a:t>
            </a:r>
          </a:p>
        </p:txBody>
      </p:sp>
      <p:sp>
        <p:nvSpPr>
          <p:cNvPr id="37" name="Rectangle: Rounded Corners 36">
            <a:extLst>
              <a:ext uri="{FF2B5EF4-FFF2-40B4-BE49-F238E27FC236}">
                <a16:creationId xmlns:a16="http://schemas.microsoft.com/office/drawing/2014/main" id="{7B944030-5951-488E-B199-DC4621CD7AA2}"/>
              </a:ext>
            </a:extLst>
          </p:cNvPr>
          <p:cNvSpPr/>
          <p:nvPr/>
        </p:nvSpPr>
        <p:spPr>
          <a:xfrm>
            <a:off x="6436148" y="3957384"/>
            <a:ext cx="1543384" cy="2083568"/>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000" b="1" dirty="0">
                <a:solidFill>
                  <a:srgbClr val="FF0000"/>
                </a:solidFill>
                <a:latin typeface="Century Gothic" panose="020B0502020202020204" pitchFamily="34" charset="0"/>
              </a:rPr>
              <a:t>0</a:t>
            </a:r>
          </a:p>
        </p:txBody>
      </p:sp>
    </p:spTree>
    <p:extLst>
      <p:ext uri="{BB962C8B-B14F-4D97-AF65-F5344CB8AC3E}">
        <p14:creationId xmlns:p14="http://schemas.microsoft.com/office/powerpoint/2010/main" val="4191745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1 – Autumn Block 2 – Addition and Subtraction – Number Bonds within 10</a:t>
            </a:r>
            <a:endParaRPr lang="en-GB" sz="1600" b="1" dirty="0">
              <a:solidFill>
                <a:srgbClr val="E7E6E6">
                  <a:lumMod val="25000"/>
                </a:srgbClr>
              </a:solidFill>
              <a:latin typeface="Century Gothic" panose="020B0502020202020204" pitchFamily="34" charset="0"/>
            </a:endParaRPr>
          </a:p>
          <a:p>
            <a:pPr lvl="0" defTabSz="457200">
              <a:defRPr/>
            </a:pPr>
            <a:endParaRPr lang="en-GB" sz="20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p>
          <a:p>
            <a:pPr lvl="0" defTabSz="457200">
              <a:defRPr/>
            </a:pPr>
            <a:endParaRPr lang="en-GB" sz="1200" b="1" dirty="0">
              <a:solidFill>
                <a:srgbClr val="FF0000"/>
              </a:solidFill>
              <a:latin typeface="Century Gothic" panose="020B0502020202020204" pitchFamily="34" charset="0"/>
            </a:endParaRPr>
          </a:p>
          <a:p>
            <a:pPr fontAlgn="base">
              <a:lnSpc>
                <a:spcPct val="100000"/>
              </a:lnSpc>
              <a:spcAft>
                <a:spcPts val="0"/>
              </a:spcAft>
            </a:pPr>
            <a:r>
              <a:rPr lang="en-GB" sz="1200" b="1" dirty="0">
                <a:solidFill>
                  <a:prstClr val="black"/>
                </a:solidFill>
                <a:latin typeface="Century Gothic" panose="020B0502020202020204" pitchFamily="34" charset="0"/>
              </a:rPr>
              <a:t>Mathematics Year 1</a:t>
            </a:r>
            <a:r>
              <a:rPr lang="en-GB" sz="1200" b="1" dirty="0">
                <a:solidFill>
                  <a:schemeClr val="tx1"/>
                </a:solidFill>
                <a:latin typeface="Century Gothic" panose="020B0502020202020204" pitchFamily="34" charset="0"/>
              </a:rPr>
              <a:t>: (1C1)</a:t>
            </a:r>
            <a:r>
              <a:rPr lang="en-GB" sz="1200" b="1" dirty="0">
                <a:solidFill>
                  <a:srgbClr val="6B6B6B"/>
                </a:solidFill>
                <a:latin typeface="Century Gothic" panose="020B0502020202020204" pitchFamily="34" charset="0"/>
              </a:rPr>
              <a:t> </a:t>
            </a:r>
            <a:r>
              <a:rPr lang="en-GB" sz="1200" b="1" dirty="0">
                <a:solidFill>
                  <a:srgbClr val="4BB6F5"/>
                </a:solidFill>
                <a:latin typeface="Century Gothic" panose="020B0502020202020204" pitchFamily="34" charset="0"/>
                <a:hlinkClick r:id="rId3"/>
              </a:rPr>
              <a:t>Represent and use number bonds and related subtraction facts within 20</a:t>
            </a:r>
            <a:endParaRPr lang="en-GB" sz="1200" b="1" dirty="0">
              <a:solidFill>
                <a:srgbClr val="6B6B6B"/>
              </a:solidFill>
              <a:latin typeface="Century Gothic" panose="020B0502020202020204" pitchFamily="34" charset="0"/>
            </a:endParaRPr>
          </a:p>
          <a:p>
            <a:pPr fontAlgn="base">
              <a:lnSpc>
                <a:spcPct val="100000"/>
              </a:lnSpc>
              <a:spcAft>
                <a:spcPts val="0"/>
              </a:spcAft>
            </a:pPr>
            <a:r>
              <a:rPr lang="en-GB" sz="1200" b="1" dirty="0">
                <a:solidFill>
                  <a:schemeClr val="tx1"/>
                </a:solidFill>
                <a:latin typeface="Century Gothic" panose="020B0502020202020204" pitchFamily="34" charset="0"/>
              </a:rPr>
              <a:t>Mathematics Year 1: (1C4) </a:t>
            </a:r>
            <a:r>
              <a:rPr lang="en-GB" sz="1200" b="1" dirty="0">
                <a:solidFill>
                  <a:srgbClr val="4BB6F5"/>
                </a:solidFill>
                <a:latin typeface="Century Gothic" panose="020B0502020202020204" pitchFamily="34" charset="0"/>
                <a:hlinkClick r:id="rId4"/>
              </a:rPr>
              <a:t>Solve one-step problems that involve addition and subtraction, using concrete objects and pictorial representations, and missing number problems such as 7 = – 9</a:t>
            </a:r>
            <a:endParaRPr lang="en-GB" sz="1200" b="1" dirty="0">
              <a:solidFill>
                <a:srgbClr val="6B6B6B"/>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lnSpc>
                <a:spcPct val="100000"/>
              </a:lnSpc>
              <a:spcAft>
                <a:spcPts val="0"/>
              </a:spcAft>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5"/>
              </a:rPr>
              <a:t>Year 1 Addition and Subtraction</a:t>
            </a:r>
            <a:r>
              <a:rPr lang="en-GB" sz="1600" b="1" dirty="0">
                <a:solidFill>
                  <a:prstClr val="black"/>
                </a:solidFill>
                <a:latin typeface="Century Gothic" panose="020B0502020202020204" pitchFamily="34" charset="0"/>
              </a:rPr>
              <a:t> resources.</a:t>
            </a: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lnSpc>
                <a:spcPct val="100000"/>
              </a:lnSpc>
              <a:spcAft>
                <a:spcPts val="0"/>
              </a:spcAft>
              <a:buClrTx/>
              <a:buSzTx/>
              <a:tabLst/>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6"/>
              </a:rPr>
              <a:t>review</a:t>
            </a:r>
            <a:r>
              <a:rPr lang="en-GB" sz="1600" b="1" dirty="0">
                <a:solidFill>
                  <a:prstClr val="black"/>
                </a:solidFill>
                <a:latin typeface="Century Gothic" panose="020B0502020202020204" pitchFamily="34" charset="0"/>
              </a:rPr>
              <a:t> it on our website.</a:t>
            </a:r>
          </a:p>
        </p:txBody>
      </p:sp>
      <p:pic>
        <p:nvPicPr>
          <p:cNvPr id="6" name="Picture 5" descr="A close up of a sign&#10;&#10;Description generated with high confidence">
            <a:extLst>
              <a:ext uri="{FF2B5EF4-FFF2-40B4-BE49-F238E27FC236}">
                <a16:creationId xmlns:a16="http://schemas.microsoft.com/office/drawing/2014/main" id="{07D53C7C-D371-4B79-B933-F31861D5599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9" name="TextBox 8">
            <a:extLst>
              <a:ext uri="{FF2B5EF4-FFF2-40B4-BE49-F238E27FC236}">
                <a16:creationId xmlns:a16="http://schemas.microsoft.com/office/drawing/2014/main" id="{37C1AFE3-A198-4F50-AFE6-AFD040704E0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2902478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1 – Autumn Block 2 – Addition and Subtraction</a:t>
            </a: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4: Number Bonds within 10</a:t>
            </a: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332354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0" name="Picture 39" descr="A close up of a sign&#10;&#10;Description generated with high confidence">
            <a:extLst>
              <a:ext uri="{FF2B5EF4-FFF2-40B4-BE49-F238E27FC236}">
                <a16:creationId xmlns:a16="http://schemas.microsoft.com/office/drawing/2014/main" id="{86BFA24B-C9C1-46B3-8D5A-4C093FE63A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41" name="TextBox 8">
            <a:extLst>
              <a:ext uri="{FF2B5EF4-FFF2-40B4-BE49-F238E27FC236}">
                <a16:creationId xmlns:a16="http://schemas.microsoft.com/office/drawing/2014/main" id="{80BDC25D-C9AA-4CC5-85AC-68D323F1ECF9}"/>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38" name="Picture 37">
            <a:extLst>
              <a:ext uri="{FF2B5EF4-FFF2-40B4-BE49-F238E27FC236}">
                <a16:creationId xmlns:a16="http://schemas.microsoft.com/office/drawing/2014/main" id="{247E104A-E32F-44D4-9418-697FB7A1238A}"/>
              </a:ext>
            </a:extLst>
          </p:cNvPr>
          <p:cNvPicPr>
            <a:picLocks noChangeAspect="1"/>
          </p:cNvPicPr>
          <p:nvPr/>
        </p:nvPicPr>
        <p:blipFill>
          <a:blip r:embed="rId4"/>
          <a:stretch>
            <a:fillRect/>
          </a:stretch>
        </p:blipFill>
        <p:spPr>
          <a:xfrm>
            <a:off x="115438" y="148682"/>
            <a:ext cx="8913124" cy="6322100"/>
          </a:xfrm>
          <a:prstGeom prst="rect">
            <a:avLst/>
          </a:prstGeom>
        </p:spPr>
      </p:pic>
      <p:sp>
        <p:nvSpPr>
          <p:cNvPr id="42" name="Rectangle 41">
            <a:extLst>
              <a:ext uri="{FF2B5EF4-FFF2-40B4-BE49-F238E27FC236}">
                <a16:creationId xmlns:a16="http://schemas.microsoft.com/office/drawing/2014/main" id="{16718AF7-0346-4749-8ED6-0A9CE7282F15}"/>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Find the numbers which can join to make a fact family.</a:t>
            </a:r>
          </a:p>
        </p:txBody>
      </p:sp>
      <p:sp>
        <p:nvSpPr>
          <p:cNvPr id="43" name="Rectangle: Rounded Corners 42">
            <a:extLst>
              <a:ext uri="{FF2B5EF4-FFF2-40B4-BE49-F238E27FC236}">
                <a16:creationId xmlns:a16="http://schemas.microsoft.com/office/drawing/2014/main" id="{90027A80-13C1-4422-8C6C-00643C353EEE}"/>
              </a:ext>
            </a:extLst>
          </p:cNvPr>
          <p:cNvSpPr/>
          <p:nvPr/>
        </p:nvSpPr>
        <p:spPr>
          <a:xfrm>
            <a:off x="3852000" y="1650135"/>
            <a:ext cx="1440000" cy="1800000"/>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000" b="1" dirty="0">
                <a:solidFill>
                  <a:schemeClr val="tx1"/>
                </a:solidFill>
                <a:latin typeface="Century Gothic" panose="020B0502020202020204" pitchFamily="34" charset="0"/>
              </a:rPr>
              <a:t>2</a:t>
            </a:r>
          </a:p>
        </p:txBody>
      </p:sp>
      <p:sp>
        <p:nvSpPr>
          <p:cNvPr id="44" name="Rectangle: Rounded Corners 43">
            <a:extLst>
              <a:ext uri="{FF2B5EF4-FFF2-40B4-BE49-F238E27FC236}">
                <a16:creationId xmlns:a16="http://schemas.microsoft.com/office/drawing/2014/main" id="{594E7C8A-74D4-489A-9D5A-19B6C62AC1B5}"/>
              </a:ext>
            </a:extLst>
          </p:cNvPr>
          <p:cNvSpPr/>
          <p:nvPr/>
        </p:nvSpPr>
        <p:spPr>
          <a:xfrm>
            <a:off x="1566349" y="3795336"/>
            <a:ext cx="1440000" cy="1800000"/>
          </a:xfrm>
          <a:prstGeom prst="round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000" b="1" dirty="0">
                <a:solidFill>
                  <a:schemeClr val="tx1"/>
                </a:solidFill>
                <a:latin typeface="Century Gothic" panose="020B0502020202020204" pitchFamily="34" charset="0"/>
              </a:rPr>
              <a:t>9</a:t>
            </a:r>
          </a:p>
        </p:txBody>
      </p:sp>
    </p:spTree>
    <p:extLst>
      <p:ext uri="{BB962C8B-B14F-4D97-AF65-F5344CB8AC3E}">
        <p14:creationId xmlns:p14="http://schemas.microsoft.com/office/powerpoint/2010/main" val="1292512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2" name="Picture 71" descr="A close up of a sign&#10;&#10;Description generated with high confidence">
            <a:extLst>
              <a:ext uri="{FF2B5EF4-FFF2-40B4-BE49-F238E27FC236}">
                <a16:creationId xmlns:a16="http://schemas.microsoft.com/office/drawing/2014/main" id="{0CF2F98C-57B3-4470-806C-8B0963AE83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3" name="TextBox 8">
            <a:extLst>
              <a:ext uri="{FF2B5EF4-FFF2-40B4-BE49-F238E27FC236}">
                <a16:creationId xmlns:a16="http://schemas.microsoft.com/office/drawing/2014/main" id="{D5573396-64D3-4AB2-867F-C2141D2C24E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32" name="Picture 31">
            <a:extLst>
              <a:ext uri="{FF2B5EF4-FFF2-40B4-BE49-F238E27FC236}">
                <a16:creationId xmlns:a16="http://schemas.microsoft.com/office/drawing/2014/main" id="{224CFB9C-0851-405D-8B49-DF6678447C6B}"/>
              </a:ext>
            </a:extLst>
          </p:cNvPr>
          <p:cNvPicPr>
            <a:picLocks noChangeAspect="1"/>
          </p:cNvPicPr>
          <p:nvPr/>
        </p:nvPicPr>
        <p:blipFill>
          <a:blip r:embed="rId4"/>
          <a:stretch>
            <a:fillRect/>
          </a:stretch>
        </p:blipFill>
        <p:spPr>
          <a:xfrm>
            <a:off x="115438" y="148682"/>
            <a:ext cx="8913124" cy="6322100"/>
          </a:xfrm>
          <a:prstGeom prst="rect">
            <a:avLst/>
          </a:prstGeom>
        </p:spPr>
      </p:pic>
      <p:sp>
        <p:nvSpPr>
          <p:cNvPr id="33" name="Rectangle 32">
            <a:extLst>
              <a:ext uri="{FF2B5EF4-FFF2-40B4-BE49-F238E27FC236}">
                <a16:creationId xmlns:a16="http://schemas.microsoft.com/office/drawing/2014/main" id="{C08EA1DE-8F7D-4E85-B5CA-12A152FD46DC}"/>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Find the numbers which can join to make a fact family.</a:t>
            </a:r>
          </a:p>
        </p:txBody>
      </p:sp>
      <p:sp>
        <p:nvSpPr>
          <p:cNvPr id="34" name="Rectangle: Rounded Corners 33">
            <a:extLst>
              <a:ext uri="{FF2B5EF4-FFF2-40B4-BE49-F238E27FC236}">
                <a16:creationId xmlns:a16="http://schemas.microsoft.com/office/drawing/2014/main" id="{3AB7E7D4-9BB1-4D5E-844C-90AF34741C1F}"/>
              </a:ext>
            </a:extLst>
          </p:cNvPr>
          <p:cNvSpPr/>
          <p:nvPr/>
        </p:nvSpPr>
        <p:spPr>
          <a:xfrm>
            <a:off x="4038559" y="1495046"/>
            <a:ext cx="1081893" cy="1352367"/>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000" b="1" dirty="0">
                <a:solidFill>
                  <a:srgbClr val="FF0000"/>
                </a:solidFill>
                <a:latin typeface="Century Gothic" panose="020B0502020202020204" pitchFamily="34" charset="0"/>
              </a:rPr>
              <a:t>2</a:t>
            </a:r>
          </a:p>
        </p:txBody>
      </p:sp>
      <p:sp>
        <p:nvSpPr>
          <p:cNvPr id="35" name="Rectangle: Rounded Corners 34">
            <a:extLst>
              <a:ext uri="{FF2B5EF4-FFF2-40B4-BE49-F238E27FC236}">
                <a16:creationId xmlns:a16="http://schemas.microsoft.com/office/drawing/2014/main" id="{8FF9B586-3FC1-441D-B2AB-9C2321EDB1E4}"/>
              </a:ext>
            </a:extLst>
          </p:cNvPr>
          <p:cNvSpPr/>
          <p:nvPr/>
        </p:nvSpPr>
        <p:spPr>
          <a:xfrm>
            <a:off x="5764013" y="4636778"/>
            <a:ext cx="1081893" cy="1352367"/>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000" b="1" dirty="0">
                <a:solidFill>
                  <a:srgbClr val="FF0000"/>
                </a:solidFill>
                <a:latin typeface="Century Gothic" panose="020B0502020202020204" pitchFamily="34" charset="0"/>
              </a:rPr>
              <a:t>9</a:t>
            </a:r>
          </a:p>
        </p:txBody>
      </p:sp>
      <p:sp>
        <p:nvSpPr>
          <p:cNvPr id="36" name="Rectangle: Rounded Corners 35">
            <a:extLst>
              <a:ext uri="{FF2B5EF4-FFF2-40B4-BE49-F238E27FC236}">
                <a16:creationId xmlns:a16="http://schemas.microsoft.com/office/drawing/2014/main" id="{1110B77D-56A1-4EA5-A8EF-CF9F991FBEC2}"/>
              </a:ext>
            </a:extLst>
          </p:cNvPr>
          <p:cNvSpPr/>
          <p:nvPr/>
        </p:nvSpPr>
        <p:spPr>
          <a:xfrm>
            <a:off x="4046099" y="3110489"/>
            <a:ext cx="1081893" cy="1352367"/>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000" b="1" dirty="0">
                <a:solidFill>
                  <a:srgbClr val="FF0000"/>
                </a:solidFill>
                <a:latin typeface="Century Gothic" panose="020B0502020202020204" pitchFamily="34" charset="0"/>
              </a:rPr>
              <a:t>2</a:t>
            </a:r>
          </a:p>
        </p:txBody>
      </p:sp>
      <p:sp>
        <p:nvSpPr>
          <p:cNvPr id="37" name="Rectangle: Rounded Corners 36">
            <a:extLst>
              <a:ext uri="{FF2B5EF4-FFF2-40B4-BE49-F238E27FC236}">
                <a16:creationId xmlns:a16="http://schemas.microsoft.com/office/drawing/2014/main" id="{65D8EB88-B741-4CC6-82C0-2101A42BC80C}"/>
              </a:ext>
            </a:extLst>
          </p:cNvPr>
          <p:cNvSpPr/>
          <p:nvPr/>
        </p:nvSpPr>
        <p:spPr>
          <a:xfrm>
            <a:off x="2299317" y="4671879"/>
            <a:ext cx="1081893" cy="1352367"/>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000" b="1" dirty="0">
                <a:solidFill>
                  <a:srgbClr val="FF0000"/>
                </a:solidFill>
                <a:latin typeface="Century Gothic" panose="020B0502020202020204" pitchFamily="34" charset="0"/>
              </a:rPr>
              <a:t>2</a:t>
            </a:r>
          </a:p>
        </p:txBody>
      </p:sp>
    </p:spTree>
    <p:extLst>
      <p:ext uri="{BB962C8B-B14F-4D97-AF65-F5344CB8AC3E}">
        <p14:creationId xmlns:p14="http://schemas.microsoft.com/office/powerpoint/2010/main" val="10119375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4" name="Picture 13" descr="A close up of a sign&#10;&#10;Description generated with high confidence">
            <a:extLst>
              <a:ext uri="{FF2B5EF4-FFF2-40B4-BE49-F238E27FC236}">
                <a16:creationId xmlns:a16="http://schemas.microsoft.com/office/drawing/2014/main" id="{4E6FF308-E0AA-49A9-8B65-45D85C68E0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5" name="TextBox 8">
            <a:extLst>
              <a:ext uri="{FF2B5EF4-FFF2-40B4-BE49-F238E27FC236}">
                <a16:creationId xmlns:a16="http://schemas.microsoft.com/office/drawing/2014/main" id="{D16F5ABB-F41F-4740-B120-9858BBBD2F51}"/>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6" name="Picture 15">
            <a:extLst>
              <a:ext uri="{FF2B5EF4-FFF2-40B4-BE49-F238E27FC236}">
                <a16:creationId xmlns:a16="http://schemas.microsoft.com/office/drawing/2014/main" id="{93369305-CD95-453C-87AE-EDCB30B7672A}"/>
              </a:ext>
            </a:extLst>
          </p:cNvPr>
          <p:cNvPicPr>
            <a:picLocks noChangeAspect="1"/>
          </p:cNvPicPr>
          <p:nvPr/>
        </p:nvPicPr>
        <p:blipFill>
          <a:blip r:embed="rId4"/>
          <a:stretch>
            <a:fillRect/>
          </a:stretch>
        </p:blipFill>
        <p:spPr>
          <a:xfrm>
            <a:off x="115438" y="148682"/>
            <a:ext cx="8913124" cy="6322100"/>
          </a:xfrm>
          <a:prstGeom prst="rect">
            <a:avLst/>
          </a:prstGeom>
        </p:spPr>
      </p:pic>
      <p:sp>
        <p:nvSpPr>
          <p:cNvPr id="17" name="Rectangle 16">
            <a:extLst>
              <a:ext uri="{FF2B5EF4-FFF2-40B4-BE49-F238E27FC236}">
                <a16:creationId xmlns:a16="http://schemas.microsoft.com/office/drawing/2014/main" id="{52CDDBF6-9D54-45B8-A9BA-50C4C8DFC47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Find four number bonds to 9.</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the part whole model to record your answers.</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pSp>
        <p:nvGrpSpPr>
          <p:cNvPr id="18" name="Group 17">
            <a:extLst>
              <a:ext uri="{FF2B5EF4-FFF2-40B4-BE49-F238E27FC236}">
                <a16:creationId xmlns:a16="http://schemas.microsoft.com/office/drawing/2014/main" id="{5ED575F0-8F0D-4D78-9CE6-5F17162DF6F7}"/>
              </a:ext>
            </a:extLst>
          </p:cNvPr>
          <p:cNvGrpSpPr/>
          <p:nvPr/>
        </p:nvGrpSpPr>
        <p:grpSpPr>
          <a:xfrm>
            <a:off x="3109109" y="2934617"/>
            <a:ext cx="2925782" cy="2460193"/>
            <a:chOff x="3007563" y="3107201"/>
            <a:chExt cx="2925782" cy="2460193"/>
          </a:xfrm>
        </p:grpSpPr>
        <p:sp>
          <p:nvSpPr>
            <p:cNvPr id="20" name="Oval 19">
              <a:extLst>
                <a:ext uri="{FF2B5EF4-FFF2-40B4-BE49-F238E27FC236}">
                  <a16:creationId xmlns:a16="http://schemas.microsoft.com/office/drawing/2014/main" id="{6F5D1863-A66E-4EE2-86DE-BE67B810188F}"/>
                </a:ext>
              </a:extLst>
            </p:cNvPr>
            <p:cNvSpPr/>
            <p:nvPr/>
          </p:nvSpPr>
          <p:spPr>
            <a:xfrm>
              <a:off x="4003581" y="3107201"/>
              <a:ext cx="933747" cy="933747"/>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000" b="1" dirty="0">
                  <a:solidFill>
                    <a:schemeClr val="tx1"/>
                  </a:solidFill>
                  <a:latin typeface="Century Gothic" panose="020B0502020202020204" pitchFamily="34" charset="0"/>
                </a:rPr>
                <a:t>9</a:t>
              </a:r>
            </a:p>
          </p:txBody>
        </p:sp>
        <p:sp>
          <p:nvSpPr>
            <p:cNvPr id="21" name="Oval 20">
              <a:extLst>
                <a:ext uri="{FF2B5EF4-FFF2-40B4-BE49-F238E27FC236}">
                  <a16:creationId xmlns:a16="http://schemas.microsoft.com/office/drawing/2014/main" id="{5283979E-CD19-4457-B5B4-FB7DB38A6845}"/>
                </a:ext>
              </a:extLst>
            </p:cNvPr>
            <p:cNvSpPr/>
            <p:nvPr/>
          </p:nvSpPr>
          <p:spPr>
            <a:xfrm>
              <a:off x="3007563" y="4633647"/>
              <a:ext cx="933747" cy="933747"/>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4000" b="1" dirty="0">
                <a:solidFill>
                  <a:schemeClr val="tx1"/>
                </a:solidFill>
                <a:latin typeface="Century Gothic" panose="020B0502020202020204" pitchFamily="34" charset="0"/>
              </a:endParaRPr>
            </a:p>
          </p:txBody>
        </p:sp>
        <p:sp>
          <p:nvSpPr>
            <p:cNvPr id="22" name="Oval 21">
              <a:extLst>
                <a:ext uri="{FF2B5EF4-FFF2-40B4-BE49-F238E27FC236}">
                  <a16:creationId xmlns:a16="http://schemas.microsoft.com/office/drawing/2014/main" id="{96330210-ACDD-44A7-875C-2C0B776C815B}"/>
                </a:ext>
              </a:extLst>
            </p:cNvPr>
            <p:cNvSpPr/>
            <p:nvPr/>
          </p:nvSpPr>
          <p:spPr>
            <a:xfrm>
              <a:off x="4999598" y="4633647"/>
              <a:ext cx="933747" cy="933747"/>
            </a:xfrm>
            <a:prstGeom prst="ellipse">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GB" sz="4000" b="1" dirty="0">
                <a:solidFill>
                  <a:schemeClr val="tx1"/>
                </a:solidFill>
                <a:latin typeface="Century Gothic" panose="020B0502020202020204" pitchFamily="34" charset="0"/>
              </a:endParaRPr>
            </a:p>
          </p:txBody>
        </p:sp>
        <p:cxnSp>
          <p:nvCxnSpPr>
            <p:cNvPr id="23" name="Straight Connector 22">
              <a:extLst>
                <a:ext uri="{FF2B5EF4-FFF2-40B4-BE49-F238E27FC236}">
                  <a16:creationId xmlns:a16="http://schemas.microsoft.com/office/drawing/2014/main" id="{72AEAC09-3384-4CF5-A10A-60A04C31F733}"/>
                </a:ext>
              </a:extLst>
            </p:cNvPr>
            <p:cNvCxnSpPr>
              <a:cxnSpLocks/>
              <a:stCxn id="20" idx="3"/>
              <a:endCxn id="21" idx="0"/>
            </p:cNvCxnSpPr>
            <p:nvPr/>
          </p:nvCxnSpPr>
          <p:spPr>
            <a:xfrm flipH="1">
              <a:off x="3474437" y="3904204"/>
              <a:ext cx="665888" cy="729443"/>
            </a:xfrm>
            <a:prstGeom prst="line">
              <a:avLst/>
            </a:prstGeom>
            <a:ln w="28575"/>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B4FED67C-CBBB-44BE-BC12-3611A9AD7D06}"/>
                </a:ext>
              </a:extLst>
            </p:cNvPr>
            <p:cNvCxnSpPr>
              <a:cxnSpLocks/>
              <a:stCxn id="20" idx="5"/>
              <a:endCxn id="22" idx="0"/>
            </p:cNvCxnSpPr>
            <p:nvPr/>
          </p:nvCxnSpPr>
          <p:spPr>
            <a:xfrm>
              <a:off x="4800584" y="3904204"/>
              <a:ext cx="665888" cy="729443"/>
            </a:xfrm>
            <a:prstGeom prst="line">
              <a:avLst/>
            </a:prstGeom>
            <a:ln w="2857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060293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4" name="Picture 13" descr="A close up of a sign&#10;&#10;Description generated with high confidence">
            <a:extLst>
              <a:ext uri="{FF2B5EF4-FFF2-40B4-BE49-F238E27FC236}">
                <a16:creationId xmlns:a16="http://schemas.microsoft.com/office/drawing/2014/main" id="{4E6FF308-E0AA-49A9-8B65-45D85C68E0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5" name="TextBox 8">
            <a:extLst>
              <a:ext uri="{FF2B5EF4-FFF2-40B4-BE49-F238E27FC236}">
                <a16:creationId xmlns:a16="http://schemas.microsoft.com/office/drawing/2014/main" id="{D16F5ABB-F41F-4740-B120-9858BBBD2F51}"/>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6" name="Picture 15">
            <a:extLst>
              <a:ext uri="{FF2B5EF4-FFF2-40B4-BE49-F238E27FC236}">
                <a16:creationId xmlns:a16="http://schemas.microsoft.com/office/drawing/2014/main" id="{93369305-CD95-453C-87AE-EDCB30B7672A}"/>
              </a:ext>
            </a:extLst>
          </p:cNvPr>
          <p:cNvPicPr>
            <a:picLocks noChangeAspect="1"/>
          </p:cNvPicPr>
          <p:nvPr/>
        </p:nvPicPr>
        <p:blipFill>
          <a:blip r:embed="rId4"/>
          <a:stretch>
            <a:fillRect/>
          </a:stretch>
        </p:blipFill>
        <p:spPr>
          <a:xfrm>
            <a:off x="115438" y="148682"/>
            <a:ext cx="8913124" cy="6322100"/>
          </a:xfrm>
          <a:prstGeom prst="rect">
            <a:avLst/>
          </a:prstGeom>
        </p:spPr>
      </p:pic>
      <p:sp>
        <p:nvSpPr>
          <p:cNvPr id="17" name="Rectangle 16">
            <a:extLst>
              <a:ext uri="{FF2B5EF4-FFF2-40B4-BE49-F238E27FC236}">
                <a16:creationId xmlns:a16="http://schemas.microsoft.com/office/drawing/2014/main" id="{52CDDBF6-9D54-45B8-A9BA-50C4C8DFC47B}"/>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Find four number bonds to 9.</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Use the part whole model to record your answers.</a:t>
            </a:r>
          </a:p>
          <a:p>
            <a:pPr algn="ctr"/>
            <a:r>
              <a:rPr lang="en-GB" sz="2000" b="1" dirty="0">
                <a:solidFill>
                  <a:srgbClr val="FF0000"/>
                </a:solidFill>
                <a:latin typeface="Century Gothic" panose="020B0502020202020204" pitchFamily="34" charset="0"/>
              </a:rPr>
              <a:t>Various answers, for example: 0 and 9; 1 and 8; 2 and 7; 3 and 6; 4 and 5.</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pSp>
        <p:nvGrpSpPr>
          <p:cNvPr id="18" name="Group 17">
            <a:extLst>
              <a:ext uri="{FF2B5EF4-FFF2-40B4-BE49-F238E27FC236}">
                <a16:creationId xmlns:a16="http://schemas.microsoft.com/office/drawing/2014/main" id="{5ED575F0-8F0D-4D78-9CE6-5F17162DF6F7}"/>
              </a:ext>
            </a:extLst>
          </p:cNvPr>
          <p:cNvGrpSpPr/>
          <p:nvPr/>
        </p:nvGrpSpPr>
        <p:grpSpPr>
          <a:xfrm>
            <a:off x="3109109" y="2934617"/>
            <a:ext cx="2925782" cy="2460193"/>
            <a:chOff x="3007563" y="3107201"/>
            <a:chExt cx="2925782" cy="2460193"/>
          </a:xfrm>
        </p:grpSpPr>
        <p:sp>
          <p:nvSpPr>
            <p:cNvPr id="20" name="Oval 19">
              <a:extLst>
                <a:ext uri="{FF2B5EF4-FFF2-40B4-BE49-F238E27FC236}">
                  <a16:creationId xmlns:a16="http://schemas.microsoft.com/office/drawing/2014/main" id="{6F5D1863-A66E-4EE2-86DE-BE67B810188F}"/>
                </a:ext>
              </a:extLst>
            </p:cNvPr>
            <p:cNvSpPr/>
            <p:nvPr/>
          </p:nvSpPr>
          <p:spPr>
            <a:xfrm>
              <a:off x="4003581" y="3107201"/>
              <a:ext cx="933747" cy="933747"/>
            </a:xfrm>
            <a:prstGeom prst="ellipse">
              <a:avLst/>
            </a:prstGeom>
            <a:solidFill>
              <a:schemeClr val="bg1"/>
            </a:solidFill>
            <a:ln w="285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000" b="1" dirty="0">
                  <a:solidFill>
                    <a:schemeClr val="bg1">
                      <a:lumMod val="65000"/>
                    </a:schemeClr>
                  </a:solidFill>
                  <a:latin typeface="Century Gothic" panose="020B0502020202020204" pitchFamily="34" charset="0"/>
                </a:rPr>
                <a:t>9</a:t>
              </a:r>
            </a:p>
          </p:txBody>
        </p:sp>
        <p:sp>
          <p:nvSpPr>
            <p:cNvPr id="21" name="Oval 20">
              <a:extLst>
                <a:ext uri="{FF2B5EF4-FFF2-40B4-BE49-F238E27FC236}">
                  <a16:creationId xmlns:a16="http://schemas.microsoft.com/office/drawing/2014/main" id="{5283979E-CD19-4457-B5B4-FB7DB38A6845}"/>
                </a:ext>
              </a:extLst>
            </p:cNvPr>
            <p:cNvSpPr/>
            <p:nvPr/>
          </p:nvSpPr>
          <p:spPr>
            <a:xfrm>
              <a:off x="3007563" y="4633647"/>
              <a:ext cx="933747" cy="933747"/>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000" b="1" dirty="0">
                  <a:solidFill>
                    <a:srgbClr val="FF0000"/>
                  </a:solidFill>
                  <a:latin typeface="Century Gothic" panose="020B0502020202020204" pitchFamily="34" charset="0"/>
                </a:rPr>
                <a:t>3</a:t>
              </a:r>
            </a:p>
          </p:txBody>
        </p:sp>
        <p:sp>
          <p:nvSpPr>
            <p:cNvPr id="22" name="Oval 21">
              <a:extLst>
                <a:ext uri="{FF2B5EF4-FFF2-40B4-BE49-F238E27FC236}">
                  <a16:creationId xmlns:a16="http://schemas.microsoft.com/office/drawing/2014/main" id="{96330210-ACDD-44A7-875C-2C0B776C815B}"/>
                </a:ext>
              </a:extLst>
            </p:cNvPr>
            <p:cNvSpPr/>
            <p:nvPr/>
          </p:nvSpPr>
          <p:spPr>
            <a:xfrm>
              <a:off x="4999598" y="4633647"/>
              <a:ext cx="933747" cy="933747"/>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4000" b="1" dirty="0">
                  <a:solidFill>
                    <a:srgbClr val="FF0000"/>
                  </a:solidFill>
                  <a:latin typeface="Century Gothic" panose="020B0502020202020204" pitchFamily="34" charset="0"/>
                </a:rPr>
                <a:t>6</a:t>
              </a:r>
            </a:p>
          </p:txBody>
        </p:sp>
        <p:cxnSp>
          <p:nvCxnSpPr>
            <p:cNvPr id="23" name="Straight Connector 22">
              <a:extLst>
                <a:ext uri="{FF2B5EF4-FFF2-40B4-BE49-F238E27FC236}">
                  <a16:creationId xmlns:a16="http://schemas.microsoft.com/office/drawing/2014/main" id="{72AEAC09-3384-4CF5-A10A-60A04C31F733}"/>
                </a:ext>
              </a:extLst>
            </p:cNvPr>
            <p:cNvCxnSpPr>
              <a:cxnSpLocks/>
              <a:stCxn id="20" idx="3"/>
              <a:endCxn id="21" idx="0"/>
            </p:cNvCxnSpPr>
            <p:nvPr/>
          </p:nvCxnSpPr>
          <p:spPr>
            <a:xfrm flipH="1">
              <a:off x="3474437" y="3904204"/>
              <a:ext cx="665888" cy="729443"/>
            </a:xfrm>
            <a:prstGeom prst="line">
              <a:avLst/>
            </a:prstGeom>
            <a:ln w="28575"/>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B4FED67C-CBBB-44BE-BC12-3611A9AD7D06}"/>
                </a:ext>
              </a:extLst>
            </p:cNvPr>
            <p:cNvCxnSpPr>
              <a:cxnSpLocks/>
              <a:stCxn id="20" idx="5"/>
              <a:endCxn id="22" idx="0"/>
            </p:cNvCxnSpPr>
            <p:nvPr/>
          </p:nvCxnSpPr>
          <p:spPr>
            <a:xfrm>
              <a:off x="4800584" y="3904204"/>
              <a:ext cx="665888" cy="729443"/>
            </a:xfrm>
            <a:prstGeom prst="line">
              <a:avLst/>
            </a:prstGeom>
            <a:ln w="28575"/>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4149085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sym typeface="Wingdings" panose="05000000000000000000" pitchFamily="2" charset="2"/>
              </a:rPr>
              <a:t>Write two number sentences to represent the number bond shown in the ten frame.</a:t>
            </a: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6" name="Table 5">
            <a:extLst>
              <a:ext uri="{FF2B5EF4-FFF2-40B4-BE49-F238E27FC236}">
                <a16:creationId xmlns:a16="http://schemas.microsoft.com/office/drawing/2014/main" id="{58AA13B4-1A2B-41E3-8482-596D6793E8FA}"/>
              </a:ext>
            </a:extLst>
          </p:cNvPr>
          <p:cNvGraphicFramePr>
            <a:graphicFrameLocks noGrp="1"/>
          </p:cNvGraphicFramePr>
          <p:nvPr>
            <p:extLst>
              <p:ext uri="{D42A27DB-BD31-4B8C-83A1-F6EECF244321}">
                <p14:modId xmlns:p14="http://schemas.microsoft.com/office/powerpoint/2010/main" val="2554901110"/>
              </p:ext>
            </p:extLst>
          </p:nvPr>
        </p:nvGraphicFramePr>
        <p:xfrm>
          <a:off x="2662060" y="2001345"/>
          <a:ext cx="3819880" cy="1527952"/>
        </p:xfrm>
        <a:graphic>
          <a:graphicData uri="http://schemas.openxmlformats.org/drawingml/2006/table">
            <a:tbl>
              <a:tblPr firstRow="1" bandRow="1">
                <a:tableStyleId>{5940675A-B579-460E-94D1-54222C63F5DA}</a:tableStyleId>
              </a:tblPr>
              <a:tblGrid>
                <a:gridCol w="763976">
                  <a:extLst>
                    <a:ext uri="{9D8B030D-6E8A-4147-A177-3AD203B41FA5}">
                      <a16:colId xmlns:a16="http://schemas.microsoft.com/office/drawing/2014/main" val="1306787890"/>
                    </a:ext>
                  </a:extLst>
                </a:gridCol>
                <a:gridCol w="763976">
                  <a:extLst>
                    <a:ext uri="{9D8B030D-6E8A-4147-A177-3AD203B41FA5}">
                      <a16:colId xmlns:a16="http://schemas.microsoft.com/office/drawing/2014/main" val="3409575961"/>
                    </a:ext>
                  </a:extLst>
                </a:gridCol>
                <a:gridCol w="763976">
                  <a:extLst>
                    <a:ext uri="{9D8B030D-6E8A-4147-A177-3AD203B41FA5}">
                      <a16:colId xmlns:a16="http://schemas.microsoft.com/office/drawing/2014/main" val="210395594"/>
                    </a:ext>
                  </a:extLst>
                </a:gridCol>
                <a:gridCol w="763976">
                  <a:extLst>
                    <a:ext uri="{9D8B030D-6E8A-4147-A177-3AD203B41FA5}">
                      <a16:colId xmlns:a16="http://schemas.microsoft.com/office/drawing/2014/main" val="1716769139"/>
                    </a:ext>
                  </a:extLst>
                </a:gridCol>
                <a:gridCol w="763976">
                  <a:extLst>
                    <a:ext uri="{9D8B030D-6E8A-4147-A177-3AD203B41FA5}">
                      <a16:colId xmlns:a16="http://schemas.microsoft.com/office/drawing/2014/main" val="1862810929"/>
                    </a:ext>
                  </a:extLst>
                </a:gridCol>
              </a:tblGrid>
              <a:tr h="763976">
                <a:tc>
                  <a:txBody>
                    <a:bodyPr/>
                    <a:lstStyle/>
                    <a:p>
                      <a:pPr algn="l"/>
                      <a:endParaRPr lang="en-GB" sz="2800" b="1" dirty="0">
                        <a:solidFill>
                          <a:schemeClr val="tx1"/>
                        </a:solidFill>
                        <a:latin typeface="Century Gothic" panose="020B0502020202020204" pitchFamily="34" charset="0"/>
                      </a:endParaRPr>
                    </a:p>
                  </a:txBody>
                  <a:tcPr marL="215611" marR="215611" marT="107806" marB="1078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800" b="1" dirty="0">
                        <a:solidFill>
                          <a:schemeClr val="tx1"/>
                        </a:solidFill>
                        <a:latin typeface="Century Gothic" panose="020B0502020202020204" pitchFamily="34" charset="0"/>
                      </a:endParaRPr>
                    </a:p>
                  </a:txBody>
                  <a:tcPr marL="215611" marR="215611" marT="107806" marB="1078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800" b="1" dirty="0">
                        <a:solidFill>
                          <a:schemeClr val="tx1"/>
                        </a:solidFill>
                        <a:latin typeface="Century Gothic" panose="020B0502020202020204" pitchFamily="34" charset="0"/>
                      </a:endParaRPr>
                    </a:p>
                  </a:txBody>
                  <a:tcPr marL="215611" marR="215611" marT="107806" marB="1078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800" b="1" dirty="0">
                        <a:solidFill>
                          <a:schemeClr val="tx1"/>
                        </a:solidFill>
                        <a:latin typeface="Century Gothic" panose="020B0502020202020204" pitchFamily="34" charset="0"/>
                      </a:endParaRPr>
                    </a:p>
                  </a:txBody>
                  <a:tcPr marL="215611" marR="215611" marT="107806" marB="1078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800" b="1" dirty="0">
                        <a:solidFill>
                          <a:schemeClr val="tx1"/>
                        </a:solidFill>
                        <a:latin typeface="Century Gothic" panose="020B0502020202020204" pitchFamily="34" charset="0"/>
                      </a:endParaRPr>
                    </a:p>
                  </a:txBody>
                  <a:tcPr marL="215611" marR="215611" marT="107806" marB="1078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0284892"/>
                  </a:ext>
                </a:extLst>
              </a:tr>
              <a:tr h="763976">
                <a:tc>
                  <a:txBody>
                    <a:bodyPr/>
                    <a:lstStyle/>
                    <a:p>
                      <a:pPr algn="l"/>
                      <a:endParaRPr lang="en-GB" sz="2800" b="1" dirty="0">
                        <a:solidFill>
                          <a:schemeClr val="tx1"/>
                        </a:solidFill>
                        <a:latin typeface="Century Gothic" panose="020B0502020202020204" pitchFamily="34" charset="0"/>
                      </a:endParaRPr>
                    </a:p>
                  </a:txBody>
                  <a:tcPr marL="215611" marR="215611" marT="107806" marB="1078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800" b="1" dirty="0">
                        <a:solidFill>
                          <a:schemeClr val="tx1"/>
                        </a:solidFill>
                        <a:latin typeface="Century Gothic" panose="020B0502020202020204" pitchFamily="34" charset="0"/>
                      </a:endParaRPr>
                    </a:p>
                  </a:txBody>
                  <a:tcPr marL="215611" marR="215611" marT="107806" marB="1078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800" b="1" dirty="0">
                        <a:solidFill>
                          <a:schemeClr val="tx1"/>
                        </a:solidFill>
                        <a:latin typeface="Century Gothic" panose="020B0502020202020204" pitchFamily="34" charset="0"/>
                      </a:endParaRPr>
                    </a:p>
                  </a:txBody>
                  <a:tcPr marL="215611" marR="215611" marT="107806" marB="1078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800" b="1" dirty="0">
                        <a:solidFill>
                          <a:schemeClr val="tx1"/>
                        </a:solidFill>
                        <a:latin typeface="Century Gothic" panose="020B0502020202020204" pitchFamily="34" charset="0"/>
                      </a:endParaRPr>
                    </a:p>
                  </a:txBody>
                  <a:tcPr marL="215611" marR="215611" marT="107806" marB="1078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800" b="1" dirty="0">
                        <a:solidFill>
                          <a:schemeClr val="tx1"/>
                        </a:solidFill>
                        <a:latin typeface="Century Gothic" panose="020B0502020202020204" pitchFamily="34" charset="0"/>
                      </a:endParaRPr>
                    </a:p>
                  </a:txBody>
                  <a:tcPr marL="215611" marR="215611" marT="107806" marB="1078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41873829"/>
                  </a:ext>
                </a:extLst>
              </a:tr>
            </a:tbl>
          </a:graphicData>
        </a:graphic>
      </p:graphicFrame>
      <p:pic>
        <p:nvPicPr>
          <p:cNvPr id="20" name="Picture 19" descr="A close up of a sign&#10;&#10;Description generated with high confidence">
            <a:extLst>
              <a:ext uri="{FF2B5EF4-FFF2-40B4-BE49-F238E27FC236}">
                <a16:creationId xmlns:a16="http://schemas.microsoft.com/office/drawing/2014/main" id="{5E97A78E-5D13-4FF9-A993-7AC69DEE4F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1" name="TextBox 8">
            <a:extLst>
              <a:ext uri="{FF2B5EF4-FFF2-40B4-BE49-F238E27FC236}">
                <a16:creationId xmlns:a16="http://schemas.microsoft.com/office/drawing/2014/main" id="{8E637EC9-8D2E-4742-AA28-52BFEE117BF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nvGrpSpPr>
          <p:cNvPr id="2" name="Group 1">
            <a:extLst>
              <a:ext uri="{FF2B5EF4-FFF2-40B4-BE49-F238E27FC236}">
                <a16:creationId xmlns:a16="http://schemas.microsoft.com/office/drawing/2014/main" id="{0C826C3B-F948-4646-B43A-7E919833EB26}"/>
              </a:ext>
            </a:extLst>
          </p:cNvPr>
          <p:cNvGrpSpPr/>
          <p:nvPr/>
        </p:nvGrpSpPr>
        <p:grpSpPr>
          <a:xfrm>
            <a:off x="2731527" y="2113588"/>
            <a:ext cx="2927898" cy="1320398"/>
            <a:chOff x="2731527" y="2113588"/>
            <a:chExt cx="2927898" cy="1320398"/>
          </a:xfrm>
        </p:grpSpPr>
        <p:sp>
          <p:nvSpPr>
            <p:cNvPr id="9" name="Oval 8">
              <a:extLst>
                <a:ext uri="{FF2B5EF4-FFF2-40B4-BE49-F238E27FC236}">
                  <a16:creationId xmlns:a16="http://schemas.microsoft.com/office/drawing/2014/main" id="{9C06CB76-9814-43E9-85C8-2BEBE786185D}"/>
                </a:ext>
              </a:extLst>
            </p:cNvPr>
            <p:cNvSpPr/>
            <p:nvPr/>
          </p:nvSpPr>
          <p:spPr>
            <a:xfrm>
              <a:off x="2731527" y="2113588"/>
              <a:ext cx="579784" cy="579784"/>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a16="http://schemas.microsoft.com/office/drawing/2014/main" id="{7C906203-1490-42D5-8CCD-31813BDAD130}"/>
                </a:ext>
              </a:extLst>
            </p:cNvPr>
            <p:cNvSpPr/>
            <p:nvPr/>
          </p:nvSpPr>
          <p:spPr>
            <a:xfrm>
              <a:off x="3510579" y="2113588"/>
              <a:ext cx="579784" cy="579784"/>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a:extLst>
                <a:ext uri="{FF2B5EF4-FFF2-40B4-BE49-F238E27FC236}">
                  <a16:creationId xmlns:a16="http://schemas.microsoft.com/office/drawing/2014/main" id="{981F7AFE-FEE8-4262-BA07-1371FEC9A5E4}"/>
                </a:ext>
              </a:extLst>
            </p:cNvPr>
            <p:cNvSpPr/>
            <p:nvPr/>
          </p:nvSpPr>
          <p:spPr>
            <a:xfrm>
              <a:off x="4286245" y="2113588"/>
              <a:ext cx="579784" cy="579784"/>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a16="http://schemas.microsoft.com/office/drawing/2014/main" id="{FCFC1497-6653-4677-82E4-A4063A4B339E}"/>
                </a:ext>
              </a:extLst>
            </p:cNvPr>
            <p:cNvSpPr/>
            <p:nvPr/>
          </p:nvSpPr>
          <p:spPr>
            <a:xfrm>
              <a:off x="4271600" y="2854202"/>
              <a:ext cx="579784" cy="579784"/>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a16="http://schemas.microsoft.com/office/drawing/2014/main" id="{E279D926-A4A9-4C75-B535-1EA240D6EF1B}"/>
                </a:ext>
              </a:extLst>
            </p:cNvPr>
            <p:cNvSpPr/>
            <p:nvPr/>
          </p:nvSpPr>
          <p:spPr>
            <a:xfrm>
              <a:off x="5079641" y="2113588"/>
              <a:ext cx="579784" cy="579784"/>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Oval 15">
              <a:extLst>
                <a:ext uri="{FF2B5EF4-FFF2-40B4-BE49-F238E27FC236}">
                  <a16:creationId xmlns:a16="http://schemas.microsoft.com/office/drawing/2014/main" id="{D8AD7F24-FF06-4AEE-8AC7-78B90F4F2697}"/>
                </a:ext>
              </a:extLst>
            </p:cNvPr>
            <p:cNvSpPr/>
            <p:nvPr/>
          </p:nvSpPr>
          <p:spPr>
            <a:xfrm>
              <a:off x="5079641" y="2854202"/>
              <a:ext cx="579784" cy="579784"/>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Oval 21">
              <a:extLst>
                <a:ext uri="{FF2B5EF4-FFF2-40B4-BE49-F238E27FC236}">
                  <a16:creationId xmlns:a16="http://schemas.microsoft.com/office/drawing/2014/main" id="{0238BBBD-F07E-4AC9-BFA0-90F7CFC5B4BD}"/>
                </a:ext>
              </a:extLst>
            </p:cNvPr>
            <p:cNvSpPr/>
            <p:nvPr/>
          </p:nvSpPr>
          <p:spPr>
            <a:xfrm>
              <a:off x="3510579" y="2854202"/>
              <a:ext cx="579784" cy="579784"/>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3555020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sym typeface="Wingdings" panose="05000000000000000000" pitchFamily="2" charset="2"/>
              </a:rPr>
              <a:t>Write two number sentences to represent the number bond shown in the ten frame.</a:t>
            </a: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r>
              <a:rPr lang="en-GB" sz="2000" b="1" dirty="0">
                <a:solidFill>
                  <a:srgbClr val="FF0000"/>
                </a:solidFill>
                <a:latin typeface="Century Gothic" panose="020B0502020202020204" pitchFamily="34" charset="0"/>
                <a:sym typeface="Wingdings" panose="05000000000000000000" pitchFamily="2" charset="2"/>
              </a:rPr>
              <a:t>2 + 5 = 7 and 5 + 2 = 7</a:t>
            </a: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algn="ctr"/>
            <a:endParaRPr lang="en-GB" sz="2000" b="1" dirty="0">
              <a:solidFill>
                <a:schemeClr val="tx1"/>
              </a:solidFill>
              <a:latin typeface="Century Gothic" panose="020B0502020202020204" pitchFamily="34" charset="0"/>
              <a:sym typeface="Wingdings" panose="05000000000000000000" pitchFamily="2" charset="2"/>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6" name="Table 5">
            <a:extLst>
              <a:ext uri="{FF2B5EF4-FFF2-40B4-BE49-F238E27FC236}">
                <a16:creationId xmlns:a16="http://schemas.microsoft.com/office/drawing/2014/main" id="{58AA13B4-1A2B-41E3-8482-596D6793E8FA}"/>
              </a:ext>
            </a:extLst>
          </p:cNvPr>
          <p:cNvGraphicFramePr>
            <a:graphicFrameLocks noGrp="1"/>
          </p:cNvGraphicFramePr>
          <p:nvPr/>
        </p:nvGraphicFramePr>
        <p:xfrm>
          <a:off x="2662060" y="2001345"/>
          <a:ext cx="3819880" cy="1527952"/>
        </p:xfrm>
        <a:graphic>
          <a:graphicData uri="http://schemas.openxmlformats.org/drawingml/2006/table">
            <a:tbl>
              <a:tblPr firstRow="1" bandRow="1">
                <a:tableStyleId>{5940675A-B579-460E-94D1-54222C63F5DA}</a:tableStyleId>
              </a:tblPr>
              <a:tblGrid>
                <a:gridCol w="763976">
                  <a:extLst>
                    <a:ext uri="{9D8B030D-6E8A-4147-A177-3AD203B41FA5}">
                      <a16:colId xmlns:a16="http://schemas.microsoft.com/office/drawing/2014/main" val="1306787890"/>
                    </a:ext>
                  </a:extLst>
                </a:gridCol>
                <a:gridCol w="763976">
                  <a:extLst>
                    <a:ext uri="{9D8B030D-6E8A-4147-A177-3AD203B41FA5}">
                      <a16:colId xmlns:a16="http://schemas.microsoft.com/office/drawing/2014/main" val="3409575961"/>
                    </a:ext>
                  </a:extLst>
                </a:gridCol>
                <a:gridCol w="763976">
                  <a:extLst>
                    <a:ext uri="{9D8B030D-6E8A-4147-A177-3AD203B41FA5}">
                      <a16:colId xmlns:a16="http://schemas.microsoft.com/office/drawing/2014/main" val="210395594"/>
                    </a:ext>
                  </a:extLst>
                </a:gridCol>
                <a:gridCol w="763976">
                  <a:extLst>
                    <a:ext uri="{9D8B030D-6E8A-4147-A177-3AD203B41FA5}">
                      <a16:colId xmlns:a16="http://schemas.microsoft.com/office/drawing/2014/main" val="1716769139"/>
                    </a:ext>
                  </a:extLst>
                </a:gridCol>
                <a:gridCol w="763976">
                  <a:extLst>
                    <a:ext uri="{9D8B030D-6E8A-4147-A177-3AD203B41FA5}">
                      <a16:colId xmlns:a16="http://schemas.microsoft.com/office/drawing/2014/main" val="1862810929"/>
                    </a:ext>
                  </a:extLst>
                </a:gridCol>
              </a:tblGrid>
              <a:tr h="763976">
                <a:tc>
                  <a:txBody>
                    <a:bodyPr/>
                    <a:lstStyle/>
                    <a:p>
                      <a:pPr algn="l"/>
                      <a:endParaRPr lang="en-GB" sz="2800" b="1" dirty="0">
                        <a:solidFill>
                          <a:schemeClr val="tx1"/>
                        </a:solidFill>
                        <a:latin typeface="Century Gothic" panose="020B0502020202020204" pitchFamily="34" charset="0"/>
                      </a:endParaRPr>
                    </a:p>
                  </a:txBody>
                  <a:tcPr marL="215611" marR="215611" marT="107806" marB="1078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800" b="1" dirty="0">
                        <a:solidFill>
                          <a:schemeClr val="tx1"/>
                        </a:solidFill>
                        <a:latin typeface="Century Gothic" panose="020B0502020202020204" pitchFamily="34" charset="0"/>
                      </a:endParaRPr>
                    </a:p>
                  </a:txBody>
                  <a:tcPr marL="215611" marR="215611" marT="107806" marB="1078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800" b="1" dirty="0">
                        <a:solidFill>
                          <a:schemeClr val="tx1"/>
                        </a:solidFill>
                        <a:latin typeface="Century Gothic" panose="020B0502020202020204" pitchFamily="34" charset="0"/>
                      </a:endParaRPr>
                    </a:p>
                  </a:txBody>
                  <a:tcPr marL="215611" marR="215611" marT="107806" marB="1078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800" b="1" dirty="0">
                        <a:solidFill>
                          <a:schemeClr val="tx1"/>
                        </a:solidFill>
                        <a:latin typeface="Century Gothic" panose="020B0502020202020204" pitchFamily="34" charset="0"/>
                      </a:endParaRPr>
                    </a:p>
                  </a:txBody>
                  <a:tcPr marL="215611" marR="215611" marT="107806" marB="1078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800" b="1" dirty="0">
                        <a:solidFill>
                          <a:schemeClr val="tx1"/>
                        </a:solidFill>
                        <a:latin typeface="Century Gothic" panose="020B0502020202020204" pitchFamily="34" charset="0"/>
                      </a:endParaRPr>
                    </a:p>
                  </a:txBody>
                  <a:tcPr marL="215611" marR="215611" marT="107806" marB="1078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10284892"/>
                  </a:ext>
                </a:extLst>
              </a:tr>
              <a:tr h="763976">
                <a:tc>
                  <a:txBody>
                    <a:bodyPr/>
                    <a:lstStyle/>
                    <a:p>
                      <a:pPr algn="l"/>
                      <a:endParaRPr lang="en-GB" sz="2800" b="1" dirty="0">
                        <a:solidFill>
                          <a:schemeClr val="tx1"/>
                        </a:solidFill>
                        <a:latin typeface="Century Gothic" panose="020B0502020202020204" pitchFamily="34" charset="0"/>
                      </a:endParaRPr>
                    </a:p>
                  </a:txBody>
                  <a:tcPr marL="215611" marR="215611" marT="107806" marB="1078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800" b="1" dirty="0">
                        <a:solidFill>
                          <a:schemeClr val="tx1"/>
                        </a:solidFill>
                        <a:latin typeface="Century Gothic" panose="020B0502020202020204" pitchFamily="34" charset="0"/>
                      </a:endParaRPr>
                    </a:p>
                  </a:txBody>
                  <a:tcPr marL="215611" marR="215611" marT="107806" marB="1078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800" b="1" dirty="0">
                        <a:solidFill>
                          <a:schemeClr val="tx1"/>
                        </a:solidFill>
                        <a:latin typeface="Century Gothic" panose="020B0502020202020204" pitchFamily="34" charset="0"/>
                      </a:endParaRPr>
                    </a:p>
                  </a:txBody>
                  <a:tcPr marL="215611" marR="215611" marT="107806" marB="1078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800" b="1" dirty="0">
                        <a:solidFill>
                          <a:schemeClr val="tx1"/>
                        </a:solidFill>
                        <a:latin typeface="Century Gothic" panose="020B0502020202020204" pitchFamily="34" charset="0"/>
                      </a:endParaRPr>
                    </a:p>
                  </a:txBody>
                  <a:tcPr marL="215611" marR="215611" marT="107806" marB="1078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en-GB" sz="2800" b="1" dirty="0">
                        <a:solidFill>
                          <a:schemeClr val="tx1"/>
                        </a:solidFill>
                        <a:latin typeface="Century Gothic" panose="020B0502020202020204" pitchFamily="34" charset="0"/>
                      </a:endParaRPr>
                    </a:p>
                  </a:txBody>
                  <a:tcPr marL="215611" marR="215611" marT="107806" marB="10780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41873829"/>
                  </a:ext>
                </a:extLst>
              </a:tr>
            </a:tbl>
          </a:graphicData>
        </a:graphic>
      </p:graphicFrame>
      <p:pic>
        <p:nvPicPr>
          <p:cNvPr id="20" name="Picture 19" descr="A close up of a sign&#10;&#10;Description generated with high confidence">
            <a:extLst>
              <a:ext uri="{FF2B5EF4-FFF2-40B4-BE49-F238E27FC236}">
                <a16:creationId xmlns:a16="http://schemas.microsoft.com/office/drawing/2014/main" id="{B574DC90-FC36-45B5-BD65-6C377EAA67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1" name="TextBox 8">
            <a:extLst>
              <a:ext uri="{FF2B5EF4-FFF2-40B4-BE49-F238E27FC236}">
                <a16:creationId xmlns:a16="http://schemas.microsoft.com/office/drawing/2014/main" id="{BEECBAC1-BCB3-44E6-86E1-0A3610E04C1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nvGrpSpPr>
          <p:cNvPr id="2" name="Group 1">
            <a:extLst>
              <a:ext uri="{FF2B5EF4-FFF2-40B4-BE49-F238E27FC236}">
                <a16:creationId xmlns:a16="http://schemas.microsoft.com/office/drawing/2014/main" id="{AA93B0D6-D7A8-453A-B96F-7C7D3E757103}"/>
              </a:ext>
            </a:extLst>
          </p:cNvPr>
          <p:cNvGrpSpPr/>
          <p:nvPr/>
        </p:nvGrpSpPr>
        <p:grpSpPr>
          <a:xfrm>
            <a:off x="2731527" y="2113588"/>
            <a:ext cx="2927898" cy="1320398"/>
            <a:chOff x="2731527" y="2113588"/>
            <a:chExt cx="2927898" cy="1320398"/>
          </a:xfrm>
        </p:grpSpPr>
        <p:sp>
          <p:nvSpPr>
            <p:cNvPr id="22" name="Oval 21">
              <a:extLst>
                <a:ext uri="{FF2B5EF4-FFF2-40B4-BE49-F238E27FC236}">
                  <a16:creationId xmlns:a16="http://schemas.microsoft.com/office/drawing/2014/main" id="{0F752538-6F39-47C2-8B37-8710984CD08E}"/>
                </a:ext>
              </a:extLst>
            </p:cNvPr>
            <p:cNvSpPr/>
            <p:nvPr/>
          </p:nvSpPr>
          <p:spPr>
            <a:xfrm>
              <a:off x="2731527" y="2113588"/>
              <a:ext cx="579784" cy="579784"/>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Oval 22">
              <a:extLst>
                <a:ext uri="{FF2B5EF4-FFF2-40B4-BE49-F238E27FC236}">
                  <a16:creationId xmlns:a16="http://schemas.microsoft.com/office/drawing/2014/main" id="{005CCE3F-3903-44FD-8979-A14BEFC971DB}"/>
                </a:ext>
              </a:extLst>
            </p:cNvPr>
            <p:cNvSpPr/>
            <p:nvPr/>
          </p:nvSpPr>
          <p:spPr>
            <a:xfrm>
              <a:off x="3510579" y="2113588"/>
              <a:ext cx="579784" cy="579784"/>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Oval 23">
              <a:extLst>
                <a:ext uri="{FF2B5EF4-FFF2-40B4-BE49-F238E27FC236}">
                  <a16:creationId xmlns:a16="http://schemas.microsoft.com/office/drawing/2014/main" id="{21E9796D-F9D5-4F4B-848D-2554AD6217AE}"/>
                </a:ext>
              </a:extLst>
            </p:cNvPr>
            <p:cNvSpPr/>
            <p:nvPr/>
          </p:nvSpPr>
          <p:spPr>
            <a:xfrm>
              <a:off x="4286245" y="2113588"/>
              <a:ext cx="579784" cy="579784"/>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Oval 24">
              <a:extLst>
                <a:ext uri="{FF2B5EF4-FFF2-40B4-BE49-F238E27FC236}">
                  <a16:creationId xmlns:a16="http://schemas.microsoft.com/office/drawing/2014/main" id="{AE1BE3D0-1160-4D1C-9280-EB4EEEAEE521}"/>
                </a:ext>
              </a:extLst>
            </p:cNvPr>
            <p:cNvSpPr/>
            <p:nvPr/>
          </p:nvSpPr>
          <p:spPr>
            <a:xfrm>
              <a:off x="4271600" y="2854202"/>
              <a:ext cx="579784" cy="579784"/>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Oval 25">
              <a:extLst>
                <a:ext uri="{FF2B5EF4-FFF2-40B4-BE49-F238E27FC236}">
                  <a16:creationId xmlns:a16="http://schemas.microsoft.com/office/drawing/2014/main" id="{1FEAD945-DA13-4D8D-9345-0E2D6715836C}"/>
                </a:ext>
              </a:extLst>
            </p:cNvPr>
            <p:cNvSpPr/>
            <p:nvPr/>
          </p:nvSpPr>
          <p:spPr>
            <a:xfrm>
              <a:off x="5079641" y="2113588"/>
              <a:ext cx="579784" cy="579784"/>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Oval 26">
              <a:extLst>
                <a:ext uri="{FF2B5EF4-FFF2-40B4-BE49-F238E27FC236}">
                  <a16:creationId xmlns:a16="http://schemas.microsoft.com/office/drawing/2014/main" id="{3E0E41AF-30B7-4290-8C5D-08306E9381E3}"/>
                </a:ext>
              </a:extLst>
            </p:cNvPr>
            <p:cNvSpPr/>
            <p:nvPr/>
          </p:nvSpPr>
          <p:spPr>
            <a:xfrm>
              <a:off x="5079641" y="2854202"/>
              <a:ext cx="579784" cy="579784"/>
            </a:xfrm>
            <a:prstGeom prst="ellipse">
              <a:avLst/>
            </a:prstGeom>
            <a:solidFill>
              <a:schemeClr val="bg1"/>
            </a:solid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Oval 27">
              <a:extLst>
                <a:ext uri="{FF2B5EF4-FFF2-40B4-BE49-F238E27FC236}">
                  <a16:creationId xmlns:a16="http://schemas.microsoft.com/office/drawing/2014/main" id="{723B448E-8938-4EA1-86E9-F5D0DE6EA208}"/>
                </a:ext>
              </a:extLst>
            </p:cNvPr>
            <p:cNvSpPr/>
            <p:nvPr/>
          </p:nvSpPr>
          <p:spPr>
            <a:xfrm>
              <a:off x="3510579" y="2854202"/>
              <a:ext cx="579784" cy="579784"/>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Tree>
    <p:extLst>
      <p:ext uri="{BB962C8B-B14F-4D97-AF65-F5344CB8AC3E}">
        <p14:creationId xmlns:p14="http://schemas.microsoft.com/office/powerpoint/2010/main" val="753734225"/>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KeywordTaxHTField xmlns="86144f90-c7b6-48d0-aae5-f5e9e48cc3df">
      <Terms xmlns="http://schemas.microsoft.com/office/infopath/2007/PartnerControls"/>
    </TaxKeywordTaxHTField>
    <_ip_UnifiedCompliancePolicyProperties xmlns="http://schemas.microsoft.com/sharepoint/v3" xsi:nil="true"/>
    <TaxCatchAll xmlns="86144f90-c7b6-48d0-aae5-f5e9e48cc3d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0FAF844F8D8A5418E98F34D21016ED8" ma:contentTypeVersion="17" ma:contentTypeDescription="Create a new document." ma:contentTypeScope="" ma:versionID="571e11c5eb0f57803ce0a807acb8b90a">
  <xsd:schema xmlns:xsd="http://www.w3.org/2001/XMLSchema" xmlns:xs="http://www.w3.org/2001/XMLSchema" xmlns:p="http://schemas.microsoft.com/office/2006/metadata/properties" xmlns:ns1="http://schemas.microsoft.com/sharepoint/v3" xmlns:ns2="86144f90-c7b6-48d0-aae5-f5e9e48cc3df" xmlns:ns3="0f0ae0ff-29c4-4766-b250-c1a9bee8d430" targetNamespace="http://schemas.microsoft.com/office/2006/metadata/properties" ma:root="true" ma:fieldsID="23555bd6f297cf4c0acd9aacdfd8cc7f" ns1:_="" ns2:_="" ns3:_="">
    <xsd:import namespace="http://schemas.microsoft.com/sharepoint/v3"/>
    <xsd:import namespace="86144f90-c7b6-48d0-aae5-f5e9e48cc3df"/>
    <xsd:import namespace="0f0ae0ff-29c4-4766-b250-c1a9bee8d430"/>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Location" minOccurs="0"/>
                <xsd:element ref="ns1:_ip_UnifiedCompliancePolicyProperties" minOccurs="0"/>
                <xsd:element ref="ns1:_ip_UnifiedCompliancePolicyUIAction"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description="" ma:hidden="true" ma:internalName="_ip_UnifiedCompliancePolicyProperties">
      <xsd:simpleType>
        <xsd:restriction base="dms:Note"/>
      </xsd:simpleType>
    </xsd:element>
    <xsd:element name="_ip_UnifiedCompliancePolicyUIAction" ma:index="21"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KeywordTaxHTField" ma:index="13"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22ec0cf8-456d-4606-8852-2ed8c6b517f4}" ma:internalName="TaxCatchAll" ma:showField="CatchAllData" ma:web="86144f90-c7b6-48d0-aae5-f5e9e48cc3d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f0ae0ff-29c4-4766-b250-c1a9bee8d430"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GenerationTime" ma:index="24"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F8F11D-A449-4684-B8E0-461263A2E192}">
  <ds:schemaRefs>
    <ds:schemaRef ds:uri="http://schemas.microsoft.com/sharepoint/v3"/>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0f0ae0ff-29c4-4766-b250-c1a9bee8d430"/>
    <ds:schemaRef ds:uri="86144f90-c7b6-48d0-aae5-f5e9e48cc3df"/>
    <ds:schemaRef ds:uri="http://www.w3.org/XML/1998/namespace"/>
  </ds:schemaRefs>
</ds:datastoreItem>
</file>

<file path=customXml/itemProps2.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3.xml><?xml version="1.0" encoding="utf-8"?>
<ds:datastoreItem xmlns:ds="http://schemas.openxmlformats.org/officeDocument/2006/customXml" ds:itemID="{E6DE3C9E-6917-4F3F-91C2-38589B6EC7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6144f90-c7b6-48d0-aae5-f5e9e48cc3df"/>
    <ds:schemaRef ds:uri="0f0ae0ff-29c4-4766-b250-c1a9bee8d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1391</TotalTime>
  <Words>659</Words>
  <Application>Microsoft Macintosh PowerPoint</Application>
  <PresentationFormat>On-screen Show (4:3)</PresentationFormat>
  <Paragraphs>340</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 Number Bonds within 10 PPT</dc:title>
  <dc:creator>Ashleigh Sobol</dc:creator>
  <cp:lastModifiedBy>Microsoft Office User</cp:lastModifiedBy>
  <cp:revision>46</cp:revision>
  <dcterms:created xsi:type="dcterms:W3CDTF">2018-03-17T10:08:43Z</dcterms:created>
  <dcterms:modified xsi:type="dcterms:W3CDTF">2020-01-08T09:23:40Z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0x01010060FAF844F8D8A5418E98F34D21016ED8</vt:lpwstr>
  </property>
  <property fmtid="{D5CDD505-2E9C-101B-9397-08002B2CF9AE}" pid="3" name="TaxKeyword">
    <vt:lpwstr/>
  </property>
  <property fmtid="{D5CDD505-2E9C-101B-9397-08002B2CF9AE}" pid="4" name="AuthorIds_UIVersion_2048">
    <vt:lpwstr>186</vt:lpwstr>
  </property>
</Properties>
</file>